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557" r:id="rId2"/>
    <p:sldId id="257" r:id="rId3"/>
    <p:sldId id="569" r:id="rId4"/>
    <p:sldId id="561" r:id="rId5"/>
    <p:sldId id="563" r:id="rId6"/>
    <p:sldId id="562" r:id="rId7"/>
    <p:sldId id="570" r:id="rId8"/>
    <p:sldId id="564" r:id="rId9"/>
    <p:sldId id="566" r:id="rId10"/>
    <p:sldId id="565" r:id="rId11"/>
    <p:sldId id="583" r:id="rId12"/>
    <p:sldId id="291" r:id="rId13"/>
    <p:sldId id="588" r:id="rId14"/>
    <p:sldId id="534" r:id="rId15"/>
    <p:sldId id="555" r:id="rId16"/>
    <p:sldId id="553" r:id="rId17"/>
    <p:sldId id="587" r:id="rId18"/>
    <p:sldId id="571" r:id="rId19"/>
    <p:sldId id="572" r:id="rId20"/>
    <p:sldId id="574" r:id="rId21"/>
    <p:sldId id="589" r:id="rId22"/>
    <p:sldId id="575" r:id="rId23"/>
    <p:sldId id="576" r:id="rId24"/>
    <p:sldId id="577" r:id="rId25"/>
    <p:sldId id="578" r:id="rId26"/>
    <p:sldId id="586" r:id="rId27"/>
    <p:sldId id="579" r:id="rId28"/>
    <p:sldId id="590" r:id="rId29"/>
    <p:sldId id="580" r:id="rId30"/>
    <p:sldId id="581" r:id="rId31"/>
    <p:sldId id="582"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E281D0-C9B0-B940-BBEB-FAAE7C1EDF7A}">
          <p14:sldIdLst>
            <p14:sldId id="557"/>
            <p14:sldId id="257"/>
          </p14:sldIdLst>
        </p14:section>
        <p14:section name="INTRO MODULE 1" id="{D58B38E1-95BF-4C49-BFF2-7BF3152EC9A1}">
          <p14:sldIdLst>
            <p14:sldId id="569"/>
            <p14:sldId id="561"/>
            <p14:sldId id="563"/>
            <p14:sldId id="562"/>
            <p14:sldId id="570"/>
            <p14:sldId id="564"/>
            <p14:sldId id="566"/>
            <p14:sldId id="565"/>
            <p14:sldId id="583"/>
            <p14:sldId id="291"/>
            <p14:sldId id="588"/>
          </p14:sldIdLst>
        </p14:section>
        <p14:section name="BEGIN MODULE 1" id="{9E760339-E8FE-7944-94F6-479394EF3CB5}">
          <p14:sldIdLst>
            <p14:sldId id="534"/>
            <p14:sldId id="555"/>
          </p14:sldIdLst>
        </p14:section>
        <p14:section name="Run 2" id="{F4C5C787-AE95-4948-A501-A9058E998524}">
          <p14:sldIdLst>
            <p14:sldId id="553"/>
            <p14:sldId id="587"/>
            <p14:sldId id="571"/>
          </p14:sldIdLst>
        </p14:section>
        <p14:section name="BEGIN MODULE 2a" id="{DDE1A498-4196-4044-9C2A-225D2102CD29}">
          <p14:sldIdLst>
            <p14:sldId id="572"/>
          </p14:sldIdLst>
        </p14:section>
        <p14:section name="MODULE 2 TESTING" id="{5C7F4661-3632-4F96-8628-7C8788CDB8A0}">
          <p14:sldIdLst>
            <p14:sldId id="574"/>
            <p14:sldId id="589"/>
          </p14:sldIdLst>
        </p14:section>
        <p14:section name="BEGIN MODULE 2b" id="{CE725588-A66F-4453-A4FA-7D8FF4DA93B5}">
          <p14:sldIdLst>
            <p14:sldId id="575"/>
          </p14:sldIdLst>
        </p14:section>
        <p14:section name="INTRO MODULE 4" id="{9E646480-75CA-4C4E-9F90-60FCD603B135}">
          <p14:sldIdLst>
            <p14:sldId id="576"/>
            <p14:sldId id="577"/>
            <p14:sldId id="578"/>
            <p14:sldId id="586"/>
            <p14:sldId id="579"/>
            <p14:sldId id="590"/>
            <p14:sldId id="580"/>
          </p14:sldIdLst>
        </p14:section>
        <p14:section name="BEGIN MODULE 4" id="{E959CF23-1F5B-4953-BAE1-FCF3B04B6533}">
          <p14:sldIdLst>
            <p14:sldId id="581"/>
            <p14:sldId id="5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454DF13-3F01-5992-49BB-F6AA7A364F72}" name="Ryan Smith" initials="RS" userId="S::RSmith@laureateinstitute.org::3f28d417-1a91-4316-a373-6e6c807762a0" providerId="AD"/>
  <p188:author id="{25EACE7D-AB5D-FCED-59F2-4155162EF407}" name="Claire Lavalley" initials="CL" userId="S::CLavalley@laureateinstitute.org::b288e3e5-6ccf-411c-90ca-9194c5fcd15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E5E010"/>
    <a:srgbClr val="BE12BE"/>
    <a:srgbClr val="385D8A"/>
    <a:srgbClr val="4F81BD"/>
    <a:srgbClr val="FFFF66"/>
    <a:srgbClr val="1D6BA9"/>
    <a:srgbClr val="0000FF"/>
    <a:srgbClr val="1025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320" autoAdjust="0"/>
    <p:restoredTop sz="93333" autoAdjust="0"/>
  </p:normalViewPr>
  <p:slideViewPr>
    <p:cSldViewPr snapToGrid="0" snapToObjects="1">
      <p:cViewPr varScale="1">
        <p:scale>
          <a:sx n="119" d="100"/>
          <a:sy n="119" d="100"/>
        </p:scale>
        <p:origin x="424" y="19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3/14/23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36241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58950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97194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731548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37956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99881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133463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289623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56316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AE12D7-AE97-9243-8341-9A20FCA5A307}" type="slidenum">
              <a:rPr lang="en-US" smtClean="0"/>
              <a:t>7</a:t>
            </a:fld>
            <a:endParaRPr lang="en-US" dirty="0"/>
          </a:p>
        </p:txBody>
      </p:sp>
    </p:spTree>
    <p:extLst>
      <p:ext uri="{BB962C8B-B14F-4D97-AF65-F5344CB8AC3E}">
        <p14:creationId xmlns:p14="http://schemas.microsoft.com/office/powerpoint/2010/main" val="1032416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66951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9043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16</a:t>
            </a:fld>
            <a:endParaRPr lang="en-US"/>
          </a:p>
        </p:txBody>
      </p:sp>
    </p:spTree>
    <p:extLst>
      <p:ext uri="{BB962C8B-B14F-4D97-AF65-F5344CB8AC3E}">
        <p14:creationId xmlns:p14="http://schemas.microsoft.com/office/powerpoint/2010/main" val="2823529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9733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0254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87520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92866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3/14/23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3/14/23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3/14/23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3/14/23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3/14/23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3/14/23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3/14/23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3/14/23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3/14/23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3/14/23</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66900" y="2798641"/>
            <a:ext cx="8458200" cy="1470025"/>
          </a:xfrm>
        </p:spPr>
        <p:txBody>
          <a:bodyPr>
            <a:normAutofit/>
          </a:bodyPr>
          <a:lstStyle/>
          <a:p>
            <a:r>
              <a:rPr lang="en-US" sz="5400" dirty="0"/>
              <a:t>Invitation Game</a:t>
            </a:r>
          </a:p>
        </p:txBody>
      </p:sp>
      <p:sp>
        <p:nvSpPr>
          <p:cNvPr id="7"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7418" y="303487"/>
            <a:ext cx="1760561" cy="333863"/>
          </a:xfrm>
          <a:prstGeom prst="rect">
            <a:avLst/>
          </a:prstGeom>
        </p:spPr>
      </p:pic>
      <p:sp>
        <p:nvSpPr>
          <p:cNvPr id="2" name="TextBox 1">
            <a:extLst>
              <a:ext uri="{FF2B5EF4-FFF2-40B4-BE49-F238E27FC236}">
                <a16:creationId xmlns:a16="http://schemas.microsoft.com/office/drawing/2014/main" id="{C225CAA8-1234-FC4A-90C1-FB81655EFF7B}"/>
              </a:ext>
            </a:extLst>
          </p:cNvPr>
          <p:cNvSpPr txBox="1"/>
          <p:nvPr/>
        </p:nvSpPr>
        <p:spPr>
          <a:xfrm>
            <a:off x="1867387" y="752332"/>
            <a:ext cx="8268628" cy="230832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i="1" dirty="0"/>
              <a:t>Turn up the volume to hear instructions. </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800" b="0" i="1" u="none" strike="noStrike" kern="1200" cap="none" spc="0" normalizeH="0" baseline="0" noProof="0" dirty="0">
              <a:ln>
                <a:noFill/>
              </a:ln>
              <a:solidFill>
                <a:prstClr val="white"/>
              </a:solidFill>
              <a:effectLst/>
              <a:uLnTx/>
              <a:uFillTx/>
              <a:latin typeface="Calibri"/>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prstClr val="white"/>
                </a:solidFill>
                <a:effectLst/>
                <a:uLnTx/>
                <a:uFillTx/>
                <a:latin typeface="Calibri"/>
                <a:ea typeface="+mn-ea"/>
                <a:cs typeface="+mn-cs"/>
              </a:rPr>
              <a:t>Please adjust the zoom </a:t>
            </a:r>
            <a:r>
              <a:rPr lang="en-US" sz="2800" i="1" dirty="0" err="1">
                <a:solidFill>
                  <a:prstClr val="white"/>
                </a:solidFill>
                <a:latin typeface="Calibri"/>
              </a:rPr>
              <a:t>i</a:t>
            </a:r>
            <a:r>
              <a:rPr kumimoji="0" lang="en-US" sz="2800" b="0" i="1" u="none" strike="noStrike" kern="1200" cap="none" spc="0" normalizeH="0" baseline="0" noProof="0" dirty="0">
                <a:ln>
                  <a:noFill/>
                </a:ln>
                <a:solidFill>
                  <a:prstClr val="white"/>
                </a:solidFill>
                <a:effectLst/>
                <a:uLnTx/>
                <a:uFillTx/>
                <a:latin typeface="Calibri"/>
                <a:ea typeface="+mn-ea"/>
                <a:cs typeface="+mn-cs"/>
              </a:rPr>
              <a:t>n your browser until you can see the </a:t>
            </a:r>
            <a:r>
              <a:rPr kumimoji="0" lang="en-US" sz="2800" b="0" i="1" u="none" strike="noStrike" kern="1200" cap="none" spc="0" normalizeH="0" baseline="0" noProof="0" dirty="0">
                <a:ln>
                  <a:noFill/>
                </a:ln>
                <a:solidFill>
                  <a:srgbClr val="00B0F0"/>
                </a:solidFill>
                <a:effectLst/>
                <a:uLnTx/>
                <a:uFillTx/>
                <a:latin typeface="Calibri"/>
                <a:ea typeface="+mn-ea"/>
                <a:cs typeface="+mn-cs"/>
              </a:rPr>
              <a:t>blue border </a:t>
            </a:r>
            <a:r>
              <a:rPr kumimoji="0" lang="en-US" sz="2800" b="0" i="1" u="none" strike="noStrike" kern="1200" cap="none" spc="0" normalizeH="0" baseline="0" noProof="0" dirty="0">
                <a:ln>
                  <a:noFill/>
                </a:ln>
                <a:solidFill>
                  <a:prstClr val="white"/>
                </a:solidFill>
                <a:effectLst/>
                <a:uLnTx/>
                <a:uFillTx/>
                <a:latin typeface="Calibri"/>
                <a:ea typeface="+mn-ea"/>
                <a:cs typeface="+mn-cs"/>
              </a:rPr>
              <a:t>of this slide. </a:t>
            </a:r>
          </a:p>
          <a:p>
            <a:pPr algn="ctr"/>
            <a:r>
              <a:rPr lang="en-US" sz="3200" i="1" dirty="0"/>
              <a:t> </a:t>
            </a:r>
          </a:p>
        </p:txBody>
      </p:sp>
      <p:grpSp>
        <p:nvGrpSpPr>
          <p:cNvPr id="6" name="Group 5">
            <a:extLst>
              <a:ext uri="{FF2B5EF4-FFF2-40B4-BE49-F238E27FC236}">
                <a16:creationId xmlns:a16="http://schemas.microsoft.com/office/drawing/2014/main" id="{6661E36E-8B23-F545-ACCA-4647AC1B2C87}"/>
              </a:ext>
            </a:extLst>
          </p:cNvPr>
          <p:cNvGrpSpPr/>
          <p:nvPr/>
        </p:nvGrpSpPr>
        <p:grpSpPr>
          <a:xfrm>
            <a:off x="4897485" y="4268666"/>
            <a:ext cx="2397030" cy="206973"/>
            <a:chOff x="5171536" y="4258789"/>
            <a:chExt cx="2397030" cy="206973"/>
          </a:xfrm>
        </p:grpSpPr>
        <p:sp>
          <p:nvSpPr>
            <p:cNvPr id="3" name="Oval 2">
              <a:extLst>
                <a:ext uri="{FF2B5EF4-FFF2-40B4-BE49-F238E27FC236}">
                  <a16:creationId xmlns:a16="http://schemas.microsoft.com/office/drawing/2014/main" id="{E1B9240D-3C4D-BB4B-977D-6946A8B90715}"/>
                </a:ext>
              </a:extLst>
            </p:cNvPr>
            <p:cNvSpPr/>
            <p:nvPr/>
          </p:nvSpPr>
          <p:spPr>
            <a:xfrm>
              <a:off x="5171536" y="4268666"/>
              <a:ext cx="192604" cy="197096"/>
            </a:xfrm>
            <a:prstGeom prst="ellipse">
              <a:avLst/>
            </a:prstGeom>
            <a:solidFill>
              <a:srgbClr val="FFFF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590173E-03AF-5F42-9D3F-210E18CF9356}"/>
                </a:ext>
              </a:extLst>
            </p:cNvPr>
            <p:cNvSpPr/>
            <p:nvPr/>
          </p:nvSpPr>
          <p:spPr>
            <a:xfrm>
              <a:off x="5723644" y="4268666"/>
              <a:ext cx="192604" cy="197096"/>
            </a:xfrm>
            <a:prstGeom prst="ellipse">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66171FC-B146-1446-B045-41E7ADD8E754}"/>
                </a:ext>
              </a:extLst>
            </p:cNvPr>
            <p:cNvSpPr/>
            <p:nvPr/>
          </p:nvSpPr>
          <p:spPr>
            <a:xfrm>
              <a:off x="6275752" y="4268666"/>
              <a:ext cx="192604" cy="197096"/>
            </a:xfrm>
            <a:prstGeom prst="ellipse">
              <a:avLst/>
            </a:prstGeom>
            <a:solidFill>
              <a:srgbClr val="00F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188DF6F-2EAA-5848-8092-D0E29EA9EEAF}"/>
                </a:ext>
              </a:extLst>
            </p:cNvPr>
            <p:cNvSpPr/>
            <p:nvPr/>
          </p:nvSpPr>
          <p:spPr>
            <a:xfrm>
              <a:off x="6827860" y="4268666"/>
              <a:ext cx="192604" cy="197096"/>
            </a:xfrm>
            <a:prstGeom prst="ellipse">
              <a:avLst/>
            </a:prstGeom>
            <a:solidFill>
              <a:srgbClr val="F51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849D21A-4784-C74C-8D10-1C13E4F92913}"/>
                </a:ext>
              </a:extLst>
            </p:cNvPr>
            <p:cNvSpPr/>
            <p:nvPr/>
          </p:nvSpPr>
          <p:spPr>
            <a:xfrm>
              <a:off x="7375962" y="4258789"/>
              <a:ext cx="192604" cy="19709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a:extLst>
              <a:ext uri="{FF2B5EF4-FFF2-40B4-BE49-F238E27FC236}">
                <a16:creationId xmlns:a16="http://schemas.microsoft.com/office/drawing/2014/main" id="{AC3E93EC-5339-D9CC-D2E3-ED6EFE240089}"/>
              </a:ext>
            </a:extLst>
          </p:cNvPr>
          <p:cNvSpPr/>
          <p:nvPr/>
        </p:nvSpPr>
        <p:spPr>
          <a:xfrm>
            <a:off x="0" y="0"/>
            <a:ext cx="12192000" cy="6858000"/>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3158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76410"/>
            <a:ext cx="9293963" cy="3508286"/>
          </a:xfrm>
        </p:spPr>
        <p:txBody>
          <a:bodyPr>
            <a:normAutofit/>
          </a:bodyPr>
          <a:lstStyle/>
          <a:p>
            <a:pPr marL="0" indent="0">
              <a:buNone/>
            </a:pPr>
            <a:r>
              <a:rPr lang="en-US" dirty="0"/>
              <a:t>Here is an example room where </a:t>
            </a:r>
            <a:r>
              <a:rPr lang="en-US" b="1" u="sng" dirty="0"/>
              <a:t>5 people</a:t>
            </a:r>
            <a:r>
              <a:rPr lang="en-US" b="1" dirty="0"/>
              <a:t> </a:t>
            </a:r>
            <a:r>
              <a:rPr lang="en-US" dirty="0"/>
              <a:t>said </a:t>
            </a:r>
            <a:r>
              <a:rPr lang="en-US" dirty="0">
                <a:solidFill>
                  <a:srgbClr val="00FF00"/>
                </a:solidFill>
              </a:rPr>
              <a:t>yes</a:t>
            </a:r>
            <a:r>
              <a:rPr lang="en-US" dirty="0"/>
              <a:t> and </a:t>
            </a:r>
            <a:r>
              <a:rPr lang="en-US" b="1" u="sng" dirty="0"/>
              <a:t>0 people</a:t>
            </a:r>
            <a:r>
              <a:rPr lang="en-US" dirty="0"/>
              <a:t> said </a:t>
            </a:r>
            <a:r>
              <a:rPr lang="en-US" dirty="0">
                <a:solidFill>
                  <a:srgbClr val="FF0000"/>
                </a:solidFill>
              </a:rPr>
              <a:t>no</a:t>
            </a:r>
            <a:r>
              <a:rPr lang="en-US" dirty="0"/>
              <a:t>.</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6" name="Picture 5" descr="Graphical user interface, application&#10;&#10;Description automatically generated">
            <a:extLst>
              <a:ext uri="{FF2B5EF4-FFF2-40B4-BE49-F238E27FC236}">
                <a16:creationId xmlns:a16="http://schemas.microsoft.com/office/drawing/2014/main" id="{46A2AD04-42D5-59E8-A906-0EB8F565D781}"/>
              </a:ext>
            </a:extLst>
          </p:cNvPr>
          <p:cNvPicPr>
            <a:picLocks noChangeAspect="1"/>
          </p:cNvPicPr>
          <p:nvPr/>
        </p:nvPicPr>
        <p:blipFill rotWithShape="1">
          <a:blip r:embed="rId2"/>
          <a:srcRect t="2011"/>
          <a:stretch/>
        </p:blipFill>
        <p:spPr>
          <a:xfrm>
            <a:off x="3227369" y="1510117"/>
            <a:ext cx="5613330" cy="4751185"/>
          </a:xfrm>
          <a:prstGeom prst="rect">
            <a:avLst/>
          </a:prstGeom>
        </p:spPr>
      </p:pic>
    </p:spTree>
    <p:extLst>
      <p:ext uri="{BB962C8B-B14F-4D97-AF65-F5344CB8AC3E}">
        <p14:creationId xmlns:p14="http://schemas.microsoft.com/office/powerpoint/2010/main" val="1148769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22082" y="668187"/>
            <a:ext cx="10527127" cy="4687583"/>
          </a:xfrm>
        </p:spPr>
        <p:txBody>
          <a:bodyPr>
            <a:normAutofit lnSpcReduction="10000"/>
          </a:bodyPr>
          <a:lstStyle/>
          <a:p>
            <a:pPr marL="0" indent="0">
              <a:buNone/>
            </a:pPr>
            <a:r>
              <a:rPr lang="en-US" dirty="0"/>
              <a:t>Your main job in the game is to </a:t>
            </a:r>
            <a:r>
              <a:rPr lang="en-US" u="sng" dirty="0"/>
              <a:t>choose the sequence of doors</a:t>
            </a:r>
            <a:r>
              <a:rPr lang="en-US" dirty="0"/>
              <a:t> that will lead to the </a:t>
            </a:r>
            <a:r>
              <a:rPr lang="en-US" dirty="0">
                <a:solidFill>
                  <a:srgbClr val="00FF00"/>
                </a:solidFill>
              </a:rPr>
              <a:t>most accepted invites</a:t>
            </a:r>
            <a:r>
              <a:rPr lang="en-US" dirty="0"/>
              <a:t>.</a:t>
            </a:r>
          </a:p>
          <a:p>
            <a:pPr marL="0" indent="0">
              <a:buNone/>
            </a:pPr>
            <a:endParaRPr lang="en-US" dirty="0"/>
          </a:p>
          <a:p>
            <a:pPr marL="0" indent="0">
              <a:buNone/>
            </a:pPr>
            <a:r>
              <a:rPr lang="en-US" dirty="0"/>
              <a:t>In each room, choosing the left door will lead to a different room than choosing the right door. So, </a:t>
            </a:r>
            <a:r>
              <a:rPr lang="en-US" u="sng" dirty="0"/>
              <a:t>you will need to learn what doors lead to what rooms in each building</a:t>
            </a:r>
            <a:r>
              <a:rPr lang="en-US" dirty="0"/>
              <a:t>.</a:t>
            </a:r>
          </a:p>
          <a:p>
            <a:pPr marL="0" indent="0">
              <a:buNone/>
            </a:pPr>
            <a:endParaRPr lang="en-US" dirty="0"/>
          </a:p>
          <a:p>
            <a:pPr marL="0" indent="0">
              <a:buNone/>
            </a:pPr>
            <a:r>
              <a:rPr lang="en-US" dirty="0"/>
              <a:t>Each room will always have the same people in it and tend to give you the same responses.</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104373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1FDBCB-9023-41BA-DAF3-CAAA65DEE199}"/>
              </a:ext>
            </a:extLst>
          </p:cNvPr>
          <p:cNvSpPr txBox="1"/>
          <p:nvPr/>
        </p:nvSpPr>
        <p:spPr>
          <a:xfrm>
            <a:off x="944015" y="850713"/>
            <a:ext cx="1274796" cy="369332"/>
          </a:xfrm>
          <a:prstGeom prst="rect">
            <a:avLst/>
          </a:prstGeom>
          <a:noFill/>
        </p:spPr>
        <p:txBody>
          <a:bodyPr wrap="square" rtlCol="0">
            <a:spAutoFit/>
          </a:bodyPr>
          <a:lstStyle/>
          <a:p>
            <a:r>
              <a:rPr lang="en-US" dirty="0">
                <a:solidFill>
                  <a:schemeClr val="bg1"/>
                </a:solidFill>
              </a:rPr>
              <a:t>Version 1</a:t>
            </a:r>
          </a:p>
        </p:txBody>
      </p:sp>
      <p:sp>
        <p:nvSpPr>
          <p:cNvPr id="11" name="Rectangle 10">
            <a:extLst>
              <a:ext uri="{FF2B5EF4-FFF2-40B4-BE49-F238E27FC236}">
                <a16:creationId xmlns:a16="http://schemas.microsoft.com/office/drawing/2014/main" id="{082A181E-28AF-C9C7-89F4-C8B8D3EEBCDA}"/>
              </a:ext>
            </a:extLst>
          </p:cNvPr>
          <p:cNvSpPr/>
          <p:nvPr/>
        </p:nvSpPr>
        <p:spPr>
          <a:xfrm>
            <a:off x="779616"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8</a:t>
            </a:r>
          </a:p>
        </p:txBody>
      </p:sp>
      <p:sp>
        <p:nvSpPr>
          <p:cNvPr id="21" name="Rectangle 20">
            <a:extLst>
              <a:ext uri="{FF2B5EF4-FFF2-40B4-BE49-F238E27FC236}">
                <a16:creationId xmlns:a16="http://schemas.microsoft.com/office/drawing/2014/main" id="{52EA3631-1745-D496-C317-3B15EE979D5F}"/>
              </a:ext>
            </a:extLst>
          </p:cNvPr>
          <p:cNvSpPr/>
          <p:nvPr/>
        </p:nvSpPr>
        <p:spPr>
          <a:xfrm>
            <a:off x="2094610"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9</a:t>
            </a:r>
          </a:p>
        </p:txBody>
      </p:sp>
      <p:sp>
        <p:nvSpPr>
          <p:cNvPr id="22" name="Rectangle 21">
            <a:extLst>
              <a:ext uri="{FF2B5EF4-FFF2-40B4-BE49-F238E27FC236}">
                <a16:creationId xmlns:a16="http://schemas.microsoft.com/office/drawing/2014/main" id="{67D0B6A0-B27B-9E63-A608-068ABF057F86}"/>
              </a:ext>
            </a:extLst>
          </p:cNvPr>
          <p:cNvSpPr/>
          <p:nvPr/>
        </p:nvSpPr>
        <p:spPr>
          <a:xfrm>
            <a:off x="3266347" y="187389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10</a:t>
            </a:r>
          </a:p>
        </p:txBody>
      </p:sp>
      <p:sp>
        <p:nvSpPr>
          <p:cNvPr id="23" name="Rectangle 22">
            <a:extLst>
              <a:ext uri="{FF2B5EF4-FFF2-40B4-BE49-F238E27FC236}">
                <a16:creationId xmlns:a16="http://schemas.microsoft.com/office/drawing/2014/main" id="{E1FFB2A6-F63D-8BC2-F778-C810CCB0FC07}"/>
              </a:ext>
            </a:extLst>
          </p:cNvPr>
          <p:cNvSpPr/>
          <p:nvPr/>
        </p:nvSpPr>
        <p:spPr>
          <a:xfrm>
            <a:off x="4489899" y="1884780"/>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11</a:t>
            </a:r>
          </a:p>
        </p:txBody>
      </p:sp>
      <p:sp>
        <p:nvSpPr>
          <p:cNvPr id="25" name="Rectangle 24">
            <a:extLst>
              <a:ext uri="{FF2B5EF4-FFF2-40B4-BE49-F238E27FC236}">
                <a16:creationId xmlns:a16="http://schemas.microsoft.com/office/drawing/2014/main" id="{ABCF6C65-8B4F-EE2F-9F1F-A048C41AB9B9}"/>
              </a:ext>
            </a:extLst>
          </p:cNvPr>
          <p:cNvSpPr/>
          <p:nvPr/>
        </p:nvSpPr>
        <p:spPr>
          <a:xfrm>
            <a:off x="6455558" y="1884778"/>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12</a:t>
            </a:r>
          </a:p>
        </p:txBody>
      </p:sp>
      <p:sp>
        <p:nvSpPr>
          <p:cNvPr id="26" name="Rectangle 25">
            <a:extLst>
              <a:ext uri="{FF2B5EF4-FFF2-40B4-BE49-F238E27FC236}">
                <a16:creationId xmlns:a16="http://schemas.microsoft.com/office/drawing/2014/main" id="{CCC25AFA-0BCB-6168-5398-C48B09258B72}"/>
              </a:ext>
            </a:extLst>
          </p:cNvPr>
          <p:cNvSpPr/>
          <p:nvPr/>
        </p:nvSpPr>
        <p:spPr>
          <a:xfrm>
            <a:off x="7770552" y="1884779"/>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13</a:t>
            </a:r>
          </a:p>
        </p:txBody>
      </p:sp>
      <p:sp>
        <p:nvSpPr>
          <p:cNvPr id="27" name="Rectangle 26">
            <a:extLst>
              <a:ext uri="{FF2B5EF4-FFF2-40B4-BE49-F238E27FC236}">
                <a16:creationId xmlns:a16="http://schemas.microsoft.com/office/drawing/2014/main" id="{36960587-D592-A845-1A0C-222C357403B8}"/>
              </a:ext>
            </a:extLst>
          </p:cNvPr>
          <p:cNvSpPr/>
          <p:nvPr/>
        </p:nvSpPr>
        <p:spPr>
          <a:xfrm>
            <a:off x="8986638" y="1872340"/>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14</a:t>
            </a:r>
          </a:p>
        </p:txBody>
      </p:sp>
      <p:sp>
        <p:nvSpPr>
          <p:cNvPr id="28" name="Rectangle 27">
            <a:extLst>
              <a:ext uri="{FF2B5EF4-FFF2-40B4-BE49-F238E27FC236}">
                <a16:creationId xmlns:a16="http://schemas.microsoft.com/office/drawing/2014/main" id="{E99D726C-1926-16FF-9E0A-2B7902A9F841}"/>
              </a:ext>
            </a:extLst>
          </p:cNvPr>
          <p:cNvSpPr/>
          <p:nvPr/>
        </p:nvSpPr>
        <p:spPr>
          <a:xfrm>
            <a:off x="10279860" y="1872341"/>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15</a:t>
            </a:r>
          </a:p>
        </p:txBody>
      </p:sp>
      <p:sp>
        <p:nvSpPr>
          <p:cNvPr id="29" name="Rectangle 28">
            <a:extLst>
              <a:ext uri="{FF2B5EF4-FFF2-40B4-BE49-F238E27FC236}">
                <a16:creationId xmlns:a16="http://schemas.microsoft.com/office/drawing/2014/main" id="{E16BFF27-39B4-B6C1-ED60-7D147B843D6B}"/>
              </a:ext>
            </a:extLst>
          </p:cNvPr>
          <p:cNvSpPr/>
          <p:nvPr/>
        </p:nvSpPr>
        <p:spPr>
          <a:xfrm>
            <a:off x="1629113" y="33842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4</a:t>
            </a:r>
          </a:p>
        </p:txBody>
      </p:sp>
      <p:sp>
        <p:nvSpPr>
          <p:cNvPr id="30" name="Rectangle 29">
            <a:extLst>
              <a:ext uri="{FF2B5EF4-FFF2-40B4-BE49-F238E27FC236}">
                <a16:creationId xmlns:a16="http://schemas.microsoft.com/office/drawing/2014/main" id="{CB8E51DF-11B3-8123-7283-42854B34E5A8}"/>
              </a:ext>
            </a:extLst>
          </p:cNvPr>
          <p:cNvSpPr/>
          <p:nvPr/>
        </p:nvSpPr>
        <p:spPr>
          <a:xfrm>
            <a:off x="9549585" y="3305202"/>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7</a:t>
            </a:r>
          </a:p>
        </p:txBody>
      </p:sp>
      <p:sp>
        <p:nvSpPr>
          <p:cNvPr id="35" name="Rectangle 34">
            <a:extLst>
              <a:ext uri="{FF2B5EF4-FFF2-40B4-BE49-F238E27FC236}">
                <a16:creationId xmlns:a16="http://schemas.microsoft.com/office/drawing/2014/main" id="{046679BC-111E-FDC9-09E0-8CE6364F0B09}"/>
              </a:ext>
            </a:extLst>
          </p:cNvPr>
          <p:cNvSpPr/>
          <p:nvPr/>
        </p:nvSpPr>
        <p:spPr>
          <a:xfrm>
            <a:off x="7286786" y="3305203"/>
            <a:ext cx="916888" cy="564819"/>
          </a:xfrm>
          <a:prstGeom prst="rect">
            <a:avLst/>
          </a:prstGeom>
          <a:solidFill>
            <a:srgbClr val="4F81BD"/>
          </a:solidFill>
          <a:ln>
            <a:solidFill>
              <a:srgbClr val="385D8A"/>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Room 6</a:t>
            </a:r>
          </a:p>
        </p:txBody>
      </p:sp>
      <p:sp>
        <p:nvSpPr>
          <p:cNvPr id="37" name="Rectangle 36">
            <a:extLst>
              <a:ext uri="{FF2B5EF4-FFF2-40B4-BE49-F238E27FC236}">
                <a16:creationId xmlns:a16="http://schemas.microsoft.com/office/drawing/2014/main" id="{2A85DB32-690F-0FF3-DE7D-A38908DE3090}"/>
              </a:ext>
            </a:extLst>
          </p:cNvPr>
          <p:cNvSpPr/>
          <p:nvPr/>
        </p:nvSpPr>
        <p:spPr>
          <a:xfrm>
            <a:off x="3701717" y="3379852"/>
            <a:ext cx="916888" cy="564819"/>
          </a:xfrm>
          <a:prstGeom prst="rect">
            <a:avLst/>
          </a:prstGeom>
          <a:solidFill>
            <a:srgbClr val="4F81BD"/>
          </a:solidFill>
          <a:ln>
            <a:solidFill>
              <a:srgbClr val="385D8A"/>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Room 5</a:t>
            </a:r>
          </a:p>
        </p:txBody>
      </p:sp>
      <p:sp>
        <p:nvSpPr>
          <p:cNvPr id="38" name="Rectangle 37">
            <a:extLst>
              <a:ext uri="{FF2B5EF4-FFF2-40B4-BE49-F238E27FC236}">
                <a16:creationId xmlns:a16="http://schemas.microsoft.com/office/drawing/2014/main" id="{AB56AFC2-AA73-31E1-0B3D-FB9518BB13FF}"/>
              </a:ext>
            </a:extLst>
          </p:cNvPr>
          <p:cNvSpPr/>
          <p:nvPr/>
        </p:nvSpPr>
        <p:spPr>
          <a:xfrm>
            <a:off x="2564040" y="469485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a:t>
            </a:r>
          </a:p>
        </p:txBody>
      </p:sp>
      <p:sp>
        <p:nvSpPr>
          <p:cNvPr id="40" name="Rectangle 39">
            <a:extLst>
              <a:ext uri="{FF2B5EF4-FFF2-40B4-BE49-F238E27FC236}">
                <a16:creationId xmlns:a16="http://schemas.microsoft.com/office/drawing/2014/main" id="{D7D0C97E-73A3-2DE4-8495-83557984B76D}"/>
              </a:ext>
            </a:extLst>
          </p:cNvPr>
          <p:cNvSpPr/>
          <p:nvPr/>
        </p:nvSpPr>
        <p:spPr>
          <a:xfrm>
            <a:off x="8571089" y="4620205"/>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2</a:t>
            </a:r>
          </a:p>
        </p:txBody>
      </p:sp>
      <p:sp>
        <p:nvSpPr>
          <p:cNvPr id="42" name="Rectangle 41">
            <a:extLst>
              <a:ext uri="{FF2B5EF4-FFF2-40B4-BE49-F238E27FC236}">
                <a16:creationId xmlns:a16="http://schemas.microsoft.com/office/drawing/2014/main" id="{5938AA0B-A752-FB7B-A744-789B7D025F70}"/>
              </a:ext>
            </a:extLst>
          </p:cNvPr>
          <p:cNvSpPr/>
          <p:nvPr/>
        </p:nvSpPr>
        <p:spPr>
          <a:xfrm>
            <a:off x="4948343" y="5832343"/>
            <a:ext cx="1922920" cy="722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Library/Office</a:t>
            </a:r>
          </a:p>
        </p:txBody>
      </p:sp>
      <p:cxnSp>
        <p:nvCxnSpPr>
          <p:cNvPr id="46" name="Straight Arrow Connector 45">
            <a:extLst>
              <a:ext uri="{FF2B5EF4-FFF2-40B4-BE49-F238E27FC236}">
                <a16:creationId xmlns:a16="http://schemas.microsoft.com/office/drawing/2014/main" id="{EEBD1E00-35E4-9847-DA22-D9CE5471B26B}"/>
              </a:ext>
            </a:extLst>
          </p:cNvPr>
          <p:cNvCxnSpPr>
            <a:cxnSpLocks/>
            <a:stCxn id="42" idx="0"/>
            <a:endCxn id="40" idx="2"/>
          </p:cNvCxnSpPr>
          <p:nvPr/>
        </p:nvCxnSpPr>
        <p:spPr>
          <a:xfrm flipV="1">
            <a:off x="5909803" y="5185024"/>
            <a:ext cx="3119730" cy="647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AC0D3FF-E3F9-84FB-7547-F81829837D21}"/>
              </a:ext>
            </a:extLst>
          </p:cNvPr>
          <p:cNvCxnSpPr>
            <a:cxnSpLocks/>
            <a:stCxn id="42" idx="0"/>
            <a:endCxn id="38" idx="2"/>
          </p:cNvCxnSpPr>
          <p:nvPr/>
        </p:nvCxnSpPr>
        <p:spPr>
          <a:xfrm flipH="1" flipV="1">
            <a:off x="3022484" y="5259672"/>
            <a:ext cx="2887319" cy="572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DFCDA770-4E73-BF1B-E805-1F3BFBFA90FC}"/>
              </a:ext>
            </a:extLst>
          </p:cNvPr>
          <p:cNvCxnSpPr>
            <a:cxnSpLocks/>
            <a:stCxn id="38" idx="0"/>
            <a:endCxn id="29" idx="2"/>
          </p:cNvCxnSpPr>
          <p:nvPr/>
        </p:nvCxnSpPr>
        <p:spPr>
          <a:xfrm flipH="1" flipV="1">
            <a:off x="2087557" y="3949032"/>
            <a:ext cx="934927" cy="7458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94823027-8560-D386-B844-B6EE08F24941}"/>
              </a:ext>
            </a:extLst>
          </p:cNvPr>
          <p:cNvCxnSpPr>
            <a:cxnSpLocks/>
            <a:stCxn id="38" idx="0"/>
            <a:endCxn id="37" idx="2"/>
          </p:cNvCxnSpPr>
          <p:nvPr/>
        </p:nvCxnSpPr>
        <p:spPr>
          <a:xfrm flipV="1">
            <a:off x="3022484" y="3944671"/>
            <a:ext cx="1137677" cy="75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A895728-A108-B532-262D-EB79D09033E7}"/>
              </a:ext>
            </a:extLst>
          </p:cNvPr>
          <p:cNvCxnSpPr>
            <a:cxnSpLocks/>
            <a:stCxn id="29" idx="0"/>
            <a:endCxn id="11" idx="2"/>
          </p:cNvCxnSpPr>
          <p:nvPr/>
        </p:nvCxnSpPr>
        <p:spPr>
          <a:xfrm flipH="1" flipV="1">
            <a:off x="1238060" y="2440263"/>
            <a:ext cx="849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341C244-BF19-878D-EAA6-375988CFE9AF}"/>
              </a:ext>
            </a:extLst>
          </p:cNvPr>
          <p:cNvCxnSpPr>
            <a:cxnSpLocks/>
            <a:stCxn id="29" idx="0"/>
            <a:endCxn id="21" idx="2"/>
          </p:cNvCxnSpPr>
          <p:nvPr/>
        </p:nvCxnSpPr>
        <p:spPr>
          <a:xfrm flipV="1">
            <a:off x="2087557" y="2440263"/>
            <a:ext cx="465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7419675F-F4B0-E900-82CC-8E3C8419D43D}"/>
              </a:ext>
            </a:extLst>
          </p:cNvPr>
          <p:cNvCxnSpPr>
            <a:cxnSpLocks/>
            <a:stCxn id="37" idx="0"/>
            <a:endCxn id="22" idx="2"/>
          </p:cNvCxnSpPr>
          <p:nvPr/>
        </p:nvCxnSpPr>
        <p:spPr>
          <a:xfrm flipH="1" flipV="1">
            <a:off x="3724791" y="2438712"/>
            <a:ext cx="435370" cy="941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3B817C81-0C0A-E439-7168-2E5337092FF8}"/>
              </a:ext>
            </a:extLst>
          </p:cNvPr>
          <p:cNvCxnSpPr>
            <a:cxnSpLocks/>
            <a:stCxn id="37" idx="0"/>
            <a:endCxn id="23" idx="2"/>
          </p:cNvCxnSpPr>
          <p:nvPr/>
        </p:nvCxnSpPr>
        <p:spPr>
          <a:xfrm flipV="1">
            <a:off x="4160161" y="2449599"/>
            <a:ext cx="788182" cy="93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CF09B06-B36C-D826-3D28-DB3F8C9EB684}"/>
              </a:ext>
            </a:extLst>
          </p:cNvPr>
          <p:cNvCxnSpPr>
            <a:cxnSpLocks/>
            <a:stCxn id="40" idx="0"/>
            <a:endCxn id="35" idx="2"/>
          </p:cNvCxnSpPr>
          <p:nvPr/>
        </p:nvCxnSpPr>
        <p:spPr>
          <a:xfrm flipH="1" flipV="1">
            <a:off x="7745230" y="3870022"/>
            <a:ext cx="1284303" cy="750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46455C00-0654-E2A0-D2F6-7A78CF205B23}"/>
              </a:ext>
            </a:extLst>
          </p:cNvPr>
          <p:cNvCxnSpPr>
            <a:cxnSpLocks/>
            <a:stCxn id="35" idx="0"/>
            <a:endCxn id="25" idx="2"/>
          </p:cNvCxnSpPr>
          <p:nvPr/>
        </p:nvCxnSpPr>
        <p:spPr>
          <a:xfrm flipH="1" flipV="1">
            <a:off x="6914002" y="2449597"/>
            <a:ext cx="831228" cy="8556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C5BE53-F110-E672-72FA-EC1C9EE68312}"/>
              </a:ext>
            </a:extLst>
          </p:cNvPr>
          <p:cNvCxnSpPr>
            <a:cxnSpLocks/>
            <a:stCxn id="35" idx="0"/>
            <a:endCxn id="26" idx="2"/>
          </p:cNvCxnSpPr>
          <p:nvPr/>
        </p:nvCxnSpPr>
        <p:spPr>
          <a:xfrm flipV="1">
            <a:off x="7745230" y="2449598"/>
            <a:ext cx="483766" cy="855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5318356-29DA-85BE-A82D-FB2533E842DF}"/>
              </a:ext>
            </a:extLst>
          </p:cNvPr>
          <p:cNvCxnSpPr>
            <a:cxnSpLocks/>
            <a:stCxn id="30" idx="0"/>
            <a:endCxn id="27" idx="2"/>
          </p:cNvCxnSpPr>
          <p:nvPr/>
        </p:nvCxnSpPr>
        <p:spPr>
          <a:xfrm flipH="1" flipV="1">
            <a:off x="9445082" y="2437159"/>
            <a:ext cx="562947" cy="868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ABF9B691-D714-B3BB-07EB-6DEB46D6ECC8}"/>
              </a:ext>
            </a:extLst>
          </p:cNvPr>
          <p:cNvCxnSpPr>
            <a:cxnSpLocks/>
            <a:stCxn id="40" idx="0"/>
            <a:endCxn id="30" idx="2"/>
          </p:cNvCxnSpPr>
          <p:nvPr/>
        </p:nvCxnSpPr>
        <p:spPr>
          <a:xfrm flipV="1">
            <a:off x="9029533" y="3870021"/>
            <a:ext cx="978496" cy="750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43AE1B6-2546-0CDE-9B29-32D4663FE946}"/>
              </a:ext>
            </a:extLst>
          </p:cNvPr>
          <p:cNvCxnSpPr>
            <a:cxnSpLocks/>
            <a:stCxn id="30" idx="0"/>
            <a:endCxn id="28" idx="2"/>
          </p:cNvCxnSpPr>
          <p:nvPr/>
        </p:nvCxnSpPr>
        <p:spPr>
          <a:xfrm flipV="1">
            <a:off x="10008029" y="2437160"/>
            <a:ext cx="730275" cy="8680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3DB65324-4FAE-26CD-F748-CE675203C8D1}"/>
              </a:ext>
            </a:extLst>
          </p:cNvPr>
          <p:cNvSpPr txBox="1">
            <a:spLocks/>
          </p:cNvSpPr>
          <p:nvPr/>
        </p:nvSpPr>
        <p:spPr>
          <a:xfrm>
            <a:off x="857250" y="302846"/>
            <a:ext cx="10477500" cy="1295481"/>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indent="0">
              <a:buNone/>
            </a:pPr>
            <a:r>
              <a:rPr lang="en-US" sz="4000" dirty="0"/>
              <a:t>To visualize how the rooms in each building are connected, look at the diagram below. As you can see, the two doors in each room will lead to other rooms. The doors in each of those rooms will also lead to other rooms.</a:t>
            </a:r>
          </a:p>
          <a:p>
            <a:endParaRPr lang="en-US" dirty="0"/>
          </a:p>
        </p:txBody>
      </p:sp>
    </p:spTree>
    <p:extLst>
      <p:ext uri="{BB962C8B-B14F-4D97-AF65-F5344CB8AC3E}">
        <p14:creationId xmlns:p14="http://schemas.microsoft.com/office/powerpoint/2010/main" val="1379161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1FDBCB-9023-41BA-DAF3-CAAA65DEE199}"/>
              </a:ext>
            </a:extLst>
          </p:cNvPr>
          <p:cNvSpPr txBox="1"/>
          <p:nvPr/>
        </p:nvSpPr>
        <p:spPr>
          <a:xfrm>
            <a:off x="944015" y="850713"/>
            <a:ext cx="1274796" cy="369332"/>
          </a:xfrm>
          <a:prstGeom prst="rect">
            <a:avLst/>
          </a:prstGeom>
          <a:noFill/>
        </p:spPr>
        <p:txBody>
          <a:bodyPr wrap="square" rtlCol="0">
            <a:spAutoFit/>
          </a:bodyPr>
          <a:lstStyle/>
          <a:p>
            <a:r>
              <a:rPr lang="en-US" dirty="0">
                <a:solidFill>
                  <a:schemeClr val="bg1"/>
                </a:solidFill>
              </a:rPr>
              <a:t>Version 1</a:t>
            </a:r>
          </a:p>
        </p:txBody>
      </p:sp>
      <p:sp>
        <p:nvSpPr>
          <p:cNvPr id="11" name="Rectangle 10">
            <a:extLst>
              <a:ext uri="{FF2B5EF4-FFF2-40B4-BE49-F238E27FC236}">
                <a16:creationId xmlns:a16="http://schemas.microsoft.com/office/drawing/2014/main" id="{082A181E-28AF-C9C7-89F4-C8B8D3EEBCDA}"/>
              </a:ext>
            </a:extLst>
          </p:cNvPr>
          <p:cNvSpPr/>
          <p:nvPr/>
        </p:nvSpPr>
        <p:spPr>
          <a:xfrm>
            <a:off x="779616"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8</a:t>
            </a:r>
          </a:p>
        </p:txBody>
      </p:sp>
      <p:sp>
        <p:nvSpPr>
          <p:cNvPr id="21" name="Rectangle 20">
            <a:extLst>
              <a:ext uri="{FF2B5EF4-FFF2-40B4-BE49-F238E27FC236}">
                <a16:creationId xmlns:a16="http://schemas.microsoft.com/office/drawing/2014/main" id="{52EA3631-1745-D496-C317-3B15EE979D5F}"/>
              </a:ext>
            </a:extLst>
          </p:cNvPr>
          <p:cNvSpPr/>
          <p:nvPr/>
        </p:nvSpPr>
        <p:spPr>
          <a:xfrm>
            <a:off x="2094610" y="1875444"/>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9</a:t>
            </a:r>
          </a:p>
        </p:txBody>
      </p:sp>
      <p:sp>
        <p:nvSpPr>
          <p:cNvPr id="22" name="Rectangle 21">
            <a:extLst>
              <a:ext uri="{FF2B5EF4-FFF2-40B4-BE49-F238E27FC236}">
                <a16:creationId xmlns:a16="http://schemas.microsoft.com/office/drawing/2014/main" id="{67D0B6A0-B27B-9E63-A608-068ABF057F86}"/>
              </a:ext>
            </a:extLst>
          </p:cNvPr>
          <p:cNvSpPr/>
          <p:nvPr/>
        </p:nvSpPr>
        <p:spPr>
          <a:xfrm>
            <a:off x="3266347" y="187389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10</a:t>
            </a:r>
          </a:p>
        </p:txBody>
      </p:sp>
      <p:sp>
        <p:nvSpPr>
          <p:cNvPr id="23" name="Rectangle 22">
            <a:extLst>
              <a:ext uri="{FF2B5EF4-FFF2-40B4-BE49-F238E27FC236}">
                <a16:creationId xmlns:a16="http://schemas.microsoft.com/office/drawing/2014/main" id="{E1FFB2A6-F63D-8BC2-F778-C810CCB0FC07}"/>
              </a:ext>
            </a:extLst>
          </p:cNvPr>
          <p:cNvSpPr/>
          <p:nvPr/>
        </p:nvSpPr>
        <p:spPr>
          <a:xfrm>
            <a:off x="4489899" y="1884780"/>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11</a:t>
            </a:r>
          </a:p>
        </p:txBody>
      </p:sp>
      <p:sp>
        <p:nvSpPr>
          <p:cNvPr id="25" name="Rectangle 24">
            <a:extLst>
              <a:ext uri="{FF2B5EF4-FFF2-40B4-BE49-F238E27FC236}">
                <a16:creationId xmlns:a16="http://schemas.microsoft.com/office/drawing/2014/main" id="{ABCF6C65-8B4F-EE2F-9F1F-A048C41AB9B9}"/>
              </a:ext>
            </a:extLst>
          </p:cNvPr>
          <p:cNvSpPr/>
          <p:nvPr/>
        </p:nvSpPr>
        <p:spPr>
          <a:xfrm>
            <a:off x="6455558" y="1884778"/>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12</a:t>
            </a:r>
          </a:p>
        </p:txBody>
      </p:sp>
      <p:sp>
        <p:nvSpPr>
          <p:cNvPr id="26" name="Rectangle 25">
            <a:extLst>
              <a:ext uri="{FF2B5EF4-FFF2-40B4-BE49-F238E27FC236}">
                <a16:creationId xmlns:a16="http://schemas.microsoft.com/office/drawing/2014/main" id="{CCC25AFA-0BCB-6168-5398-C48B09258B72}"/>
              </a:ext>
            </a:extLst>
          </p:cNvPr>
          <p:cNvSpPr/>
          <p:nvPr/>
        </p:nvSpPr>
        <p:spPr>
          <a:xfrm>
            <a:off x="7770552" y="1884779"/>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13</a:t>
            </a:r>
          </a:p>
        </p:txBody>
      </p:sp>
      <p:sp>
        <p:nvSpPr>
          <p:cNvPr id="27" name="Rectangle 26">
            <a:extLst>
              <a:ext uri="{FF2B5EF4-FFF2-40B4-BE49-F238E27FC236}">
                <a16:creationId xmlns:a16="http://schemas.microsoft.com/office/drawing/2014/main" id="{36960587-D592-A845-1A0C-222C357403B8}"/>
              </a:ext>
            </a:extLst>
          </p:cNvPr>
          <p:cNvSpPr/>
          <p:nvPr/>
        </p:nvSpPr>
        <p:spPr>
          <a:xfrm>
            <a:off x="8986638" y="1872340"/>
            <a:ext cx="916888" cy="564819"/>
          </a:xfrm>
          <a:prstGeom prst="rect">
            <a:avLst/>
          </a:prstGeom>
          <a:solidFill>
            <a:srgbClr val="4F81BD"/>
          </a:solidFill>
          <a:ln>
            <a:solidFill>
              <a:srgbClr val="385D8A"/>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Room 14</a:t>
            </a:r>
          </a:p>
        </p:txBody>
      </p:sp>
      <p:sp>
        <p:nvSpPr>
          <p:cNvPr id="28" name="Rectangle 27">
            <a:extLst>
              <a:ext uri="{FF2B5EF4-FFF2-40B4-BE49-F238E27FC236}">
                <a16:creationId xmlns:a16="http://schemas.microsoft.com/office/drawing/2014/main" id="{E99D726C-1926-16FF-9E0A-2B7902A9F841}"/>
              </a:ext>
            </a:extLst>
          </p:cNvPr>
          <p:cNvSpPr/>
          <p:nvPr/>
        </p:nvSpPr>
        <p:spPr>
          <a:xfrm>
            <a:off x="10279860" y="1872341"/>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15</a:t>
            </a:r>
          </a:p>
        </p:txBody>
      </p:sp>
      <p:sp>
        <p:nvSpPr>
          <p:cNvPr id="29" name="Rectangle 28">
            <a:extLst>
              <a:ext uri="{FF2B5EF4-FFF2-40B4-BE49-F238E27FC236}">
                <a16:creationId xmlns:a16="http://schemas.microsoft.com/office/drawing/2014/main" id="{E16BFF27-39B4-B6C1-ED60-7D147B843D6B}"/>
              </a:ext>
            </a:extLst>
          </p:cNvPr>
          <p:cNvSpPr/>
          <p:nvPr/>
        </p:nvSpPr>
        <p:spPr>
          <a:xfrm>
            <a:off x="1629113" y="338421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4</a:t>
            </a:r>
          </a:p>
        </p:txBody>
      </p:sp>
      <p:sp>
        <p:nvSpPr>
          <p:cNvPr id="30" name="Rectangle 29">
            <a:extLst>
              <a:ext uri="{FF2B5EF4-FFF2-40B4-BE49-F238E27FC236}">
                <a16:creationId xmlns:a16="http://schemas.microsoft.com/office/drawing/2014/main" id="{CB8E51DF-11B3-8123-7283-42854B34E5A8}"/>
              </a:ext>
            </a:extLst>
          </p:cNvPr>
          <p:cNvSpPr/>
          <p:nvPr/>
        </p:nvSpPr>
        <p:spPr>
          <a:xfrm>
            <a:off x="9549585" y="3305202"/>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7</a:t>
            </a:r>
          </a:p>
        </p:txBody>
      </p:sp>
      <p:sp>
        <p:nvSpPr>
          <p:cNvPr id="35" name="Rectangle 34">
            <a:extLst>
              <a:ext uri="{FF2B5EF4-FFF2-40B4-BE49-F238E27FC236}">
                <a16:creationId xmlns:a16="http://schemas.microsoft.com/office/drawing/2014/main" id="{046679BC-111E-FDC9-09E0-8CE6364F0B09}"/>
              </a:ext>
            </a:extLst>
          </p:cNvPr>
          <p:cNvSpPr/>
          <p:nvPr/>
        </p:nvSpPr>
        <p:spPr>
          <a:xfrm>
            <a:off x="7286786" y="3305203"/>
            <a:ext cx="916888" cy="564819"/>
          </a:xfrm>
          <a:prstGeom prst="rect">
            <a:avLst/>
          </a:prstGeom>
          <a:solidFill>
            <a:srgbClr val="4F81BD"/>
          </a:solidFill>
          <a:ln>
            <a:solidFill>
              <a:srgbClr val="385D8A"/>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Room 6</a:t>
            </a:r>
          </a:p>
        </p:txBody>
      </p:sp>
      <p:sp>
        <p:nvSpPr>
          <p:cNvPr id="37" name="Rectangle 36">
            <a:extLst>
              <a:ext uri="{FF2B5EF4-FFF2-40B4-BE49-F238E27FC236}">
                <a16:creationId xmlns:a16="http://schemas.microsoft.com/office/drawing/2014/main" id="{2A85DB32-690F-0FF3-DE7D-A38908DE3090}"/>
              </a:ext>
            </a:extLst>
          </p:cNvPr>
          <p:cNvSpPr/>
          <p:nvPr/>
        </p:nvSpPr>
        <p:spPr>
          <a:xfrm>
            <a:off x="3701717" y="3379852"/>
            <a:ext cx="916888" cy="564819"/>
          </a:xfrm>
          <a:prstGeom prst="rect">
            <a:avLst/>
          </a:prstGeom>
          <a:solidFill>
            <a:srgbClr val="4F81BD"/>
          </a:solidFill>
          <a:ln>
            <a:solidFill>
              <a:srgbClr val="385D8A"/>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Room 5</a:t>
            </a:r>
          </a:p>
        </p:txBody>
      </p:sp>
      <p:sp>
        <p:nvSpPr>
          <p:cNvPr id="38" name="Rectangle 37">
            <a:extLst>
              <a:ext uri="{FF2B5EF4-FFF2-40B4-BE49-F238E27FC236}">
                <a16:creationId xmlns:a16="http://schemas.microsoft.com/office/drawing/2014/main" id="{AB56AFC2-AA73-31E1-0B3D-FB9518BB13FF}"/>
              </a:ext>
            </a:extLst>
          </p:cNvPr>
          <p:cNvSpPr/>
          <p:nvPr/>
        </p:nvSpPr>
        <p:spPr>
          <a:xfrm>
            <a:off x="2564040" y="4694853"/>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1</a:t>
            </a:r>
          </a:p>
        </p:txBody>
      </p:sp>
      <p:sp>
        <p:nvSpPr>
          <p:cNvPr id="40" name="Rectangle 39">
            <a:extLst>
              <a:ext uri="{FF2B5EF4-FFF2-40B4-BE49-F238E27FC236}">
                <a16:creationId xmlns:a16="http://schemas.microsoft.com/office/drawing/2014/main" id="{D7D0C97E-73A3-2DE4-8495-83557984B76D}"/>
              </a:ext>
            </a:extLst>
          </p:cNvPr>
          <p:cNvSpPr/>
          <p:nvPr/>
        </p:nvSpPr>
        <p:spPr>
          <a:xfrm>
            <a:off x="8571089" y="4620205"/>
            <a:ext cx="916888" cy="564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Room 2</a:t>
            </a:r>
          </a:p>
        </p:txBody>
      </p:sp>
      <p:sp>
        <p:nvSpPr>
          <p:cNvPr id="42" name="Rectangle 41">
            <a:extLst>
              <a:ext uri="{FF2B5EF4-FFF2-40B4-BE49-F238E27FC236}">
                <a16:creationId xmlns:a16="http://schemas.microsoft.com/office/drawing/2014/main" id="{5938AA0B-A752-FB7B-A744-789B7D025F70}"/>
              </a:ext>
            </a:extLst>
          </p:cNvPr>
          <p:cNvSpPr/>
          <p:nvPr/>
        </p:nvSpPr>
        <p:spPr>
          <a:xfrm>
            <a:off x="4948343" y="5832343"/>
            <a:ext cx="1922920" cy="7228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Library/Office</a:t>
            </a:r>
          </a:p>
        </p:txBody>
      </p:sp>
      <p:cxnSp>
        <p:nvCxnSpPr>
          <p:cNvPr id="46" name="Straight Arrow Connector 45">
            <a:extLst>
              <a:ext uri="{FF2B5EF4-FFF2-40B4-BE49-F238E27FC236}">
                <a16:creationId xmlns:a16="http://schemas.microsoft.com/office/drawing/2014/main" id="{EEBD1E00-35E4-9847-DA22-D9CE5471B26B}"/>
              </a:ext>
            </a:extLst>
          </p:cNvPr>
          <p:cNvCxnSpPr>
            <a:cxnSpLocks/>
            <a:stCxn id="42" idx="0"/>
            <a:endCxn id="40" idx="2"/>
          </p:cNvCxnSpPr>
          <p:nvPr/>
        </p:nvCxnSpPr>
        <p:spPr>
          <a:xfrm flipV="1">
            <a:off x="5909803" y="5185024"/>
            <a:ext cx="3119730" cy="6473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AC0D3FF-E3F9-84FB-7547-F81829837D21}"/>
              </a:ext>
            </a:extLst>
          </p:cNvPr>
          <p:cNvCxnSpPr>
            <a:cxnSpLocks/>
            <a:stCxn id="42" idx="0"/>
            <a:endCxn id="38" idx="2"/>
          </p:cNvCxnSpPr>
          <p:nvPr/>
        </p:nvCxnSpPr>
        <p:spPr>
          <a:xfrm flipH="1" flipV="1">
            <a:off x="3022484" y="5259672"/>
            <a:ext cx="2887319" cy="5726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DFCDA770-4E73-BF1B-E805-1F3BFBFA90FC}"/>
              </a:ext>
            </a:extLst>
          </p:cNvPr>
          <p:cNvCxnSpPr>
            <a:cxnSpLocks/>
            <a:stCxn id="38" idx="0"/>
            <a:endCxn id="29" idx="2"/>
          </p:cNvCxnSpPr>
          <p:nvPr/>
        </p:nvCxnSpPr>
        <p:spPr>
          <a:xfrm flipH="1" flipV="1">
            <a:off x="2087557" y="3949032"/>
            <a:ext cx="934927" cy="7458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94823027-8560-D386-B844-B6EE08F24941}"/>
              </a:ext>
            </a:extLst>
          </p:cNvPr>
          <p:cNvCxnSpPr>
            <a:cxnSpLocks/>
            <a:stCxn id="38" idx="0"/>
            <a:endCxn id="37" idx="2"/>
          </p:cNvCxnSpPr>
          <p:nvPr/>
        </p:nvCxnSpPr>
        <p:spPr>
          <a:xfrm flipV="1">
            <a:off x="3022484" y="3944671"/>
            <a:ext cx="1137677" cy="7501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A895728-A108-B532-262D-EB79D09033E7}"/>
              </a:ext>
            </a:extLst>
          </p:cNvPr>
          <p:cNvCxnSpPr>
            <a:cxnSpLocks/>
            <a:stCxn id="29" idx="0"/>
            <a:endCxn id="11" idx="2"/>
          </p:cNvCxnSpPr>
          <p:nvPr/>
        </p:nvCxnSpPr>
        <p:spPr>
          <a:xfrm flipH="1" flipV="1">
            <a:off x="1238060" y="2440263"/>
            <a:ext cx="849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B341C244-BF19-878D-EAA6-375988CFE9AF}"/>
              </a:ext>
            </a:extLst>
          </p:cNvPr>
          <p:cNvCxnSpPr>
            <a:cxnSpLocks/>
            <a:stCxn id="29" idx="0"/>
            <a:endCxn id="21" idx="2"/>
          </p:cNvCxnSpPr>
          <p:nvPr/>
        </p:nvCxnSpPr>
        <p:spPr>
          <a:xfrm flipV="1">
            <a:off x="2087557" y="2440263"/>
            <a:ext cx="465497" cy="943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7419675F-F4B0-E900-82CC-8E3C8419D43D}"/>
              </a:ext>
            </a:extLst>
          </p:cNvPr>
          <p:cNvCxnSpPr>
            <a:cxnSpLocks/>
            <a:stCxn id="37" idx="0"/>
            <a:endCxn id="22" idx="2"/>
          </p:cNvCxnSpPr>
          <p:nvPr/>
        </p:nvCxnSpPr>
        <p:spPr>
          <a:xfrm flipH="1" flipV="1">
            <a:off x="3724791" y="2438712"/>
            <a:ext cx="435370" cy="941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3B817C81-0C0A-E439-7168-2E5337092FF8}"/>
              </a:ext>
            </a:extLst>
          </p:cNvPr>
          <p:cNvCxnSpPr>
            <a:cxnSpLocks/>
            <a:stCxn id="37" idx="0"/>
            <a:endCxn id="23" idx="2"/>
          </p:cNvCxnSpPr>
          <p:nvPr/>
        </p:nvCxnSpPr>
        <p:spPr>
          <a:xfrm flipV="1">
            <a:off x="4160161" y="2449599"/>
            <a:ext cx="788182" cy="930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CF09B06-B36C-D826-3D28-DB3F8C9EB684}"/>
              </a:ext>
            </a:extLst>
          </p:cNvPr>
          <p:cNvCxnSpPr>
            <a:cxnSpLocks/>
            <a:stCxn id="40" idx="0"/>
            <a:endCxn id="35" idx="2"/>
          </p:cNvCxnSpPr>
          <p:nvPr/>
        </p:nvCxnSpPr>
        <p:spPr>
          <a:xfrm flipH="1" flipV="1">
            <a:off x="7745230" y="3870022"/>
            <a:ext cx="1284303" cy="750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46455C00-0654-E2A0-D2F6-7A78CF205B23}"/>
              </a:ext>
            </a:extLst>
          </p:cNvPr>
          <p:cNvCxnSpPr>
            <a:cxnSpLocks/>
            <a:stCxn id="35" idx="0"/>
            <a:endCxn id="25" idx="2"/>
          </p:cNvCxnSpPr>
          <p:nvPr/>
        </p:nvCxnSpPr>
        <p:spPr>
          <a:xfrm flipH="1" flipV="1">
            <a:off x="6914002" y="2449597"/>
            <a:ext cx="831228" cy="8556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C5BE53-F110-E672-72FA-EC1C9EE68312}"/>
              </a:ext>
            </a:extLst>
          </p:cNvPr>
          <p:cNvCxnSpPr>
            <a:cxnSpLocks/>
            <a:stCxn id="35" idx="0"/>
            <a:endCxn id="26" idx="2"/>
          </p:cNvCxnSpPr>
          <p:nvPr/>
        </p:nvCxnSpPr>
        <p:spPr>
          <a:xfrm flipV="1">
            <a:off x="7745230" y="2449598"/>
            <a:ext cx="483766" cy="855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5318356-29DA-85BE-A82D-FB2533E842DF}"/>
              </a:ext>
            </a:extLst>
          </p:cNvPr>
          <p:cNvCxnSpPr>
            <a:cxnSpLocks/>
            <a:stCxn id="30" idx="0"/>
            <a:endCxn id="27" idx="2"/>
          </p:cNvCxnSpPr>
          <p:nvPr/>
        </p:nvCxnSpPr>
        <p:spPr>
          <a:xfrm flipH="1" flipV="1">
            <a:off x="9445082" y="2437159"/>
            <a:ext cx="562947" cy="868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ABF9B691-D714-B3BB-07EB-6DEB46D6ECC8}"/>
              </a:ext>
            </a:extLst>
          </p:cNvPr>
          <p:cNvCxnSpPr>
            <a:cxnSpLocks/>
            <a:stCxn id="40" idx="0"/>
            <a:endCxn id="30" idx="2"/>
          </p:cNvCxnSpPr>
          <p:nvPr/>
        </p:nvCxnSpPr>
        <p:spPr>
          <a:xfrm flipV="1">
            <a:off x="9029533" y="3870021"/>
            <a:ext cx="978496" cy="7501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443AE1B6-2546-0CDE-9B29-32D4663FE946}"/>
              </a:ext>
            </a:extLst>
          </p:cNvPr>
          <p:cNvCxnSpPr>
            <a:cxnSpLocks/>
            <a:stCxn id="30" idx="0"/>
            <a:endCxn id="28" idx="2"/>
          </p:cNvCxnSpPr>
          <p:nvPr/>
        </p:nvCxnSpPr>
        <p:spPr>
          <a:xfrm flipV="1">
            <a:off x="10008029" y="2437160"/>
            <a:ext cx="730275" cy="8680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3DB65324-4FAE-26CD-F748-CE675203C8D1}"/>
              </a:ext>
            </a:extLst>
          </p:cNvPr>
          <p:cNvSpPr txBox="1">
            <a:spLocks/>
          </p:cNvSpPr>
          <p:nvPr/>
        </p:nvSpPr>
        <p:spPr>
          <a:xfrm>
            <a:off x="857250" y="302846"/>
            <a:ext cx="10477500" cy="1295481"/>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indent="0">
              <a:buNone/>
            </a:pPr>
            <a:r>
              <a:rPr lang="en-US" sz="2700" dirty="0"/>
              <a:t>There is only one path to each room in a building, and you cannot move backwards. In playing the game, you will have to learn this through trial and error.</a:t>
            </a:r>
          </a:p>
          <a:p>
            <a:pPr marL="0" indent="0" algn="ctr">
              <a:buNone/>
            </a:pPr>
            <a:endParaRPr lang="en-US" sz="2700" dirty="0"/>
          </a:p>
        </p:txBody>
      </p:sp>
    </p:spTree>
    <p:extLst>
      <p:ext uri="{BB962C8B-B14F-4D97-AF65-F5344CB8AC3E}">
        <p14:creationId xmlns:p14="http://schemas.microsoft.com/office/powerpoint/2010/main" val="2156324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BB089F57-6179-B14E-8148-2009637B51FB}"/>
              </a:ext>
            </a:extLst>
          </p:cNvPr>
          <p:cNvSpPr>
            <a:spLocks noGrp="1"/>
          </p:cNvSpPr>
          <p:nvPr>
            <p:ph idx="1"/>
          </p:nvPr>
        </p:nvSpPr>
        <p:spPr>
          <a:xfrm>
            <a:off x="795746" y="600835"/>
            <a:ext cx="10600508" cy="1804181"/>
          </a:xfrm>
        </p:spPr>
        <p:txBody>
          <a:bodyPr>
            <a:noAutofit/>
          </a:bodyPr>
          <a:lstStyle/>
          <a:p>
            <a:pPr marL="0" indent="0" algn="ctr">
              <a:buNone/>
            </a:pPr>
            <a:r>
              <a:rPr lang="en-US" dirty="0"/>
              <a:t>Now you are ready to complete Module 1. </a:t>
            </a:r>
          </a:p>
          <a:p>
            <a:pPr marL="0" indent="0" algn="ctr">
              <a:buNone/>
            </a:pPr>
            <a:endParaRPr lang="en-US" dirty="0"/>
          </a:p>
          <a:p>
            <a:pPr marL="0" indent="0" algn="ctr">
              <a:buNone/>
            </a:pPr>
            <a:r>
              <a:rPr lang="en-US" sz="2800" dirty="0"/>
              <a:t>Remember that your goal is to get as many </a:t>
            </a:r>
            <a:r>
              <a:rPr lang="en-US" sz="2800" dirty="0">
                <a:solidFill>
                  <a:srgbClr val="00FF00"/>
                </a:solidFill>
              </a:rPr>
              <a:t>yes</a:t>
            </a:r>
            <a:r>
              <a:rPr lang="en-US" sz="2800" dirty="0"/>
              <a:t> responses as possible. People who say </a:t>
            </a:r>
            <a:r>
              <a:rPr lang="en-US" sz="2800" dirty="0">
                <a:solidFill>
                  <a:srgbClr val="FF0000"/>
                </a:solidFill>
              </a:rPr>
              <a:t>no</a:t>
            </a:r>
            <a:r>
              <a:rPr lang="en-US" sz="2800" dirty="0"/>
              <a:t> </a:t>
            </a:r>
            <a:r>
              <a:rPr lang="en-US" sz="2800" u="sng" dirty="0"/>
              <a:t>do not</a:t>
            </a:r>
            <a:r>
              <a:rPr lang="en-US" sz="2800" dirty="0"/>
              <a:t> count against your score.</a:t>
            </a:r>
          </a:p>
          <a:p>
            <a:pPr marL="0" indent="0" algn="ctr">
              <a:buNone/>
            </a:pPr>
            <a:endParaRPr lang="en-US" sz="2800" dirty="0"/>
          </a:p>
          <a:p>
            <a:pPr marL="0" indent="0" algn="ctr">
              <a:buNone/>
            </a:pPr>
            <a:r>
              <a:rPr lang="en-US" sz="2800" dirty="0"/>
              <a:t>Press the </a:t>
            </a:r>
            <a:r>
              <a:rPr lang="en-US" sz="3600" dirty="0"/>
              <a:t>&lt;</a:t>
            </a:r>
            <a:r>
              <a:rPr lang="en-US" sz="2800" dirty="0"/>
              <a:t> key to choose the left door and press the </a:t>
            </a:r>
            <a:r>
              <a:rPr lang="en-US" sz="3600" dirty="0"/>
              <a:t>&gt;</a:t>
            </a:r>
            <a:r>
              <a:rPr lang="en-US" sz="2800" dirty="0"/>
              <a:t> key to choose the right door. </a:t>
            </a:r>
          </a:p>
          <a:p>
            <a:pPr marL="0" indent="0" algn="ctr">
              <a:buNone/>
            </a:pPr>
            <a:endParaRPr lang="en-US" sz="2800" dirty="0"/>
          </a:p>
          <a:p>
            <a:pPr marL="0" indent="0" algn="ctr">
              <a:buNone/>
            </a:pPr>
            <a:r>
              <a:rPr lang="en-US" sz="2800" dirty="0"/>
              <a:t>Also remember that </a:t>
            </a:r>
            <a:r>
              <a:rPr lang="en-US" sz="2800" u="sng" dirty="0"/>
              <a:t>how much you get paid</a:t>
            </a:r>
            <a:r>
              <a:rPr lang="en-US" sz="2800" dirty="0"/>
              <a:t> will depend on </a:t>
            </a:r>
            <a:r>
              <a:rPr lang="en-US" sz="2800" u="sng" dirty="0"/>
              <a:t>how well you perform</a:t>
            </a:r>
            <a:r>
              <a:rPr lang="en-US" sz="2800" dirty="0"/>
              <a:t> on the task.</a:t>
            </a:r>
          </a:p>
          <a:p>
            <a:pPr marL="0" indent="0" algn="ctr">
              <a:buNone/>
            </a:pPr>
            <a:endParaRPr lang="en-US" dirty="0"/>
          </a:p>
        </p:txBody>
      </p:sp>
      <p:sp>
        <p:nvSpPr>
          <p:cNvPr id="6" name="Title 3">
            <a:extLst>
              <a:ext uri="{FF2B5EF4-FFF2-40B4-BE49-F238E27FC236}">
                <a16:creationId xmlns:a16="http://schemas.microsoft.com/office/drawing/2014/main" id="{BAAE0E0B-4974-DD4C-AAA7-9A9C12314860}"/>
              </a:ext>
            </a:extLst>
          </p:cNvPr>
          <p:cNvSpPr txBox="1">
            <a:spLocks/>
          </p:cNvSpPr>
          <p:nvPr/>
        </p:nvSpPr>
        <p:spPr>
          <a:xfrm>
            <a:off x="2563266" y="6037936"/>
            <a:ext cx="6111932"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a:t>
            </a:r>
            <a:r>
              <a:rPr lang="en-US" sz="3000" u="sng" dirty="0">
                <a:solidFill>
                  <a:srgbClr val="FF0000"/>
                </a:solidFill>
              </a:rPr>
              <a:t>BEGIN</a:t>
            </a:r>
          </a:p>
        </p:txBody>
      </p:sp>
      <p:sp>
        <p:nvSpPr>
          <p:cNvPr id="8" name="Subtitle 8">
            <a:extLst>
              <a:ext uri="{FF2B5EF4-FFF2-40B4-BE49-F238E27FC236}">
                <a16:creationId xmlns:a16="http://schemas.microsoft.com/office/drawing/2014/main" id="{A055A16D-A8A0-3F4E-A40E-0DE76845C931}"/>
              </a:ext>
            </a:extLst>
          </p:cNvPr>
          <p:cNvSpPr txBox="1">
            <a:spLocks/>
          </p:cNvSpPr>
          <p:nvPr/>
        </p:nvSpPr>
        <p:spPr>
          <a:xfrm>
            <a:off x="8535172" y="5766292"/>
            <a:ext cx="1258017" cy="631765"/>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9" name="Right Arrow 8">
            <a:extLst>
              <a:ext uri="{FF2B5EF4-FFF2-40B4-BE49-F238E27FC236}">
                <a16:creationId xmlns:a16="http://schemas.microsoft.com/office/drawing/2014/main" id="{ECC5C2B7-F559-DC43-B8E3-A629B8848CFA}"/>
              </a:ext>
            </a:extLst>
          </p:cNvPr>
          <p:cNvSpPr/>
          <p:nvPr/>
        </p:nvSpPr>
        <p:spPr>
          <a:xfrm>
            <a:off x="8675198" y="6037936"/>
            <a:ext cx="1258017" cy="631765"/>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1022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2755881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66900" y="2620771"/>
            <a:ext cx="8458200" cy="1470025"/>
          </a:xfrm>
        </p:spPr>
        <p:txBody>
          <a:bodyPr>
            <a:normAutofit/>
          </a:bodyPr>
          <a:lstStyle/>
          <a:p>
            <a:r>
              <a:rPr lang="en-US" sz="4800" dirty="0"/>
              <a:t>Module 2</a:t>
            </a:r>
          </a:p>
        </p:txBody>
      </p:sp>
      <p:sp>
        <p:nvSpPr>
          <p:cNvPr id="7"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7518" y="176410"/>
            <a:ext cx="1760561" cy="333863"/>
          </a:xfrm>
          <a:prstGeom prst="rect">
            <a:avLst/>
          </a:prstGeom>
        </p:spPr>
      </p:pic>
    </p:spTree>
    <p:extLst>
      <p:ext uri="{BB962C8B-B14F-4D97-AF65-F5344CB8AC3E}">
        <p14:creationId xmlns:p14="http://schemas.microsoft.com/office/powerpoint/2010/main" val="3529730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AA1D5-5151-874D-AB3B-06F98E8FAAC0}"/>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5" name="Subtitle 8">
            <a:extLst>
              <a:ext uri="{FF2B5EF4-FFF2-40B4-BE49-F238E27FC236}">
                <a16:creationId xmlns:a16="http://schemas.microsoft.com/office/drawing/2014/main" id="{0C8B00AD-917D-A946-A3BB-6C7A8D0A5AC7}"/>
              </a:ext>
            </a:extLst>
          </p:cNvPr>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6" name="Right Arrow 5">
            <a:extLst>
              <a:ext uri="{FF2B5EF4-FFF2-40B4-BE49-F238E27FC236}">
                <a16:creationId xmlns:a16="http://schemas.microsoft.com/office/drawing/2014/main" id="{6A7D13C0-54C2-ED40-905B-D456EA2F1DA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8B528CC-6CA2-A84F-AB56-90D2F063D0C7}"/>
              </a:ext>
            </a:extLst>
          </p:cNvPr>
          <p:cNvSpPr>
            <a:spLocks noGrp="1"/>
          </p:cNvSpPr>
          <p:nvPr>
            <p:ph idx="1"/>
          </p:nvPr>
        </p:nvSpPr>
        <p:spPr>
          <a:xfrm>
            <a:off x="1436914" y="866898"/>
            <a:ext cx="9832653" cy="5030535"/>
          </a:xfrm>
        </p:spPr>
        <p:txBody>
          <a:bodyPr>
            <a:noAutofit/>
          </a:bodyPr>
          <a:lstStyle/>
          <a:p>
            <a:pPr marL="0" indent="0">
              <a:buNone/>
            </a:pPr>
            <a:r>
              <a:rPr lang="en-US" dirty="0"/>
              <a:t>In this second module, we will show you how many people say </a:t>
            </a:r>
            <a:r>
              <a:rPr lang="en-US" dirty="0">
                <a:solidFill>
                  <a:srgbClr val="00FF00"/>
                </a:solidFill>
              </a:rPr>
              <a:t>yes</a:t>
            </a:r>
            <a:r>
              <a:rPr lang="en-US" dirty="0"/>
              <a:t> and </a:t>
            </a:r>
            <a:r>
              <a:rPr lang="en-US" dirty="0">
                <a:solidFill>
                  <a:srgbClr val="FF0000"/>
                </a:solidFill>
              </a:rPr>
              <a:t>no</a:t>
            </a:r>
            <a:r>
              <a:rPr lang="en-US" dirty="0"/>
              <a:t> in each room. We will start you in each room and you will be told to choose the left or right door in that room. Then you will see the outcome.</a:t>
            </a:r>
          </a:p>
          <a:p>
            <a:pPr marL="0" indent="0">
              <a:buNone/>
            </a:pPr>
            <a:endParaRPr lang="en-US" dirty="0"/>
          </a:p>
          <a:p>
            <a:pPr marL="0" indent="0">
              <a:buNone/>
            </a:pPr>
            <a:r>
              <a:rPr lang="en-US" dirty="0"/>
              <a:t>After you’ve seen each room, we will then </a:t>
            </a:r>
            <a:r>
              <a:rPr lang="en-US" u="sng" dirty="0"/>
              <a:t>test you</a:t>
            </a:r>
            <a:r>
              <a:rPr lang="en-US" dirty="0"/>
              <a:t> on how well you remember. You will continue to be tested until you get each answer correct a few times.</a:t>
            </a:r>
          </a:p>
          <a:p>
            <a:pPr marL="0" indent="0" algn="ctr">
              <a:buNone/>
            </a:pPr>
            <a:endParaRPr lang="en-US" dirty="0"/>
          </a:p>
        </p:txBody>
      </p:sp>
      <p:sp>
        <p:nvSpPr>
          <p:cNvPr id="2" name="Subtitle 8">
            <a:extLst>
              <a:ext uri="{FF2B5EF4-FFF2-40B4-BE49-F238E27FC236}">
                <a16:creationId xmlns:a16="http://schemas.microsoft.com/office/drawing/2014/main" id="{4ACC0BA5-5F7D-2F81-D557-A81902FBACD2}"/>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3" name="Right Arrow 12">
            <a:extLst>
              <a:ext uri="{FF2B5EF4-FFF2-40B4-BE49-F238E27FC236}">
                <a16:creationId xmlns:a16="http://schemas.microsoft.com/office/drawing/2014/main" id="{54EC5E94-FADD-BC2B-3CD9-2C37396AEC0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0296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AA1D5-5151-874D-AB3B-06F98E8FAAC0}"/>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5" name="Subtitle 8">
            <a:extLst>
              <a:ext uri="{FF2B5EF4-FFF2-40B4-BE49-F238E27FC236}">
                <a16:creationId xmlns:a16="http://schemas.microsoft.com/office/drawing/2014/main" id="{0C8B00AD-917D-A946-A3BB-6C7A8D0A5AC7}"/>
              </a:ext>
            </a:extLst>
          </p:cNvPr>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6" name="Right Arrow 5">
            <a:extLst>
              <a:ext uri="{FF2B5EF4-FFF2-40B4-BE49-F238E27FC236}">
                <a16:creationId xmlns:a16="http://schemas.microsoft.com/office/drawing/2014/main" id="{6A7D13C0-54C2-ED40-905B-D456EA2F1DA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18B528CC-6CA2-A84F-AB56-90D2F063D0C7}"/>
              </a:ext>
            </a:extLst>
          </p:cNvPr>
          <p:cNvSpPr>
            <a:spLocks noGrp="1"/>
          </p:cNvSpPr>
          <p:nvPr>
            <p:ph idx="1"/>
          </p:nvPr>
        </p:nvSpPr>
        <p:spPr>
          <a:xfrm>
            <a:off x="306513" y="312690"/>
            <a:ext cx="11897510" cy="735914"/>
          </a:xfrm>
        </p:spPr>
        <p:txBody>
          <a:bodyPr>
            <a:noAutofit/>
          </a:bodyPr>
          <a:lstStyle/>
          <a:p>
            <a:pPr marL="0" indent="0" algn="ctr">
              <a:buNone/>
            </a:pPr>
            <a:r>
              <a:rPr lang="en-US" sz="2800" dirty="0"/>
              <a:t>We will now show you each room. When you choose the instructed door, you will see the room you move to and how many </a:t>
            </a:r>
            <a:r>
              <a:rPr lang="en-US" sz="2800" dirty="0">
                <a:solidFill>
                  <a:srgbClr val="00FF00"/>
                </a:solidFill>
              </a:rPr>
              <a:t>yes</a:t>
            </a:r>
            <a:r>
              <a:rPr lang="en-US" sz="2800" dirty="0"/>
              <a:t> and </a:t>
            </a:r>
            <a:r>
              <a:rPr lang="en-US" sz="2800" dirty="0">
                <a:solidFill>
                  <a:srgbClr val="FF0000"/>
                </a:solidFill>
              </a:rPr>
              <a:t>no</a:t>
            </a:r>
            <a:r>
              <a:rPr lang="en-US" sz="2800" dirty="0"/>
              <a:t> responses you get.</a:t>
            </a:r>
          </a:p>
          <a:p>
            <a:pPr marL="0" indent="0" algn="ctr">
              <a:buNone/>
            </a:pPr>
            <a:endParaRPr lang="en-US" sz="2800" dirty="0"/>
          </a:p>
        </p:txBody>
      </p:sp>
      <p:pic>
        <p:nvPicPr>
          <p:cNvPr id="3" name="Picture 2" descr="A group of people sitting at tables&#10;&#10;Description automatically generated with low confidence">
            <a:extLst>
              <a:ext uri="{FF2B5EF4-FFF2-40B4-BE49-F238E27FC236}">
                <a16:creationId xmlns:a16="http://schemas.microsoft.com/office/drawing/2014/main" id="{60618406-63D6-4AD8-C46E-A35093EBBAA2}"/>
              </a:ext>
            </a:extLst>
          </p:cNvPr>
          <p:cNvPicPr>
            <a:picLocks noChangeAspect="1"/>
          </p:cNvPicPr>
          <p:nvPr/>
        </p:nvPicPr>
        <p:blipFill>
          <a:blip r:embed="rId2"/>
          <a:stretch>
            <a:fillRect/>
          </a:stretch>
        </p:blipFill>
        <p:spPr>
          <a:xfrm>
            <a:off x="3364636" y="1647219"/>
            <a:ext cx="6207325" cy="4442895"/>
          </a:xfrm>
          <a:prstGeom prst="rect">
            <a:avLst/>
          </a:prstGeom>
        </p:spPr>
      </p:pic>
      <p:sp>
        <p:nvSpPr>
          <p:cNvPr id="8" name="Subtitle 8">
            <a:extLst>
              <a:ext uri="{FF2B5EF4-FFF2-40B4-BE49-F238E27FC236}">
                <a16:creationId xmlns:a16="http://schemas.microsoft.com/office/drawing/2014/main" id="{F4795405-EB89-71F5-4666-4B8BED3FB448}"/>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9" name="Right Arrow 12">
            <a:extLst>
              <a:ext uri="{FF2B5EF4-FFF2-40B4-BE49-F238E27FC236}">
                <a16:creationId xmlns:a16="http://schemas.microsoft.com/office/drawing/2014/main" id="{A660AEDC-7D61-E4E2-D81F-1BB7BA6AD008}"/>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Subtitle 8">
            <a:extLst>
              <a:ext uri="{FF2B5EF4-FFF2-40B4-BE49-F238E27FC236}">
                <a16:creationId xmlns:a16="http://schemas.microsoft.com/office/drawing/2014/main" id="{5001B26B-2294-4AB9-5279-2F9F1BDBBA2F}"/>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8525349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3333752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57944" y="1415144"/>
            <a:ext cx="10047962" cy="2808514"/>
          </a:xfrm>
        </p:spPr>
        <p:txBody>
          <a:bodyPr>
            <a:normAutofit/>
          </a:bodyPr>
          <a:lstStyle/>
          <a:p>
            <a:pPr marL="0" indent="0" algn="ctr">
              <a:buNone/>
            </a:pPr>
            <a:r>
              <a:rPr lang="en-US" sz="4000" dirty="0"/>
              <a:t>This game has 3 modules. </a:t>
            </a:r>
          </a:p>
          <a:p>
            <a:pPr marL="0" indent="0" algn="ctr">
              <a:buNone/>
            </a:pPr>
            <a:endParaRPr lang="en-US" sz="4000" dirty="0"/>
          </a:p>
          <a:p>
            <a:pPr marL="0" indent="0" algn="ctr">
              <a:buNone/>
            </a:pPr>
            <a:r>
              <a:rPr lang="en-US" sz="4000" dirty="0"/>
              <a:t>We will introduce you to one module at a time to avoid confusion. </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1480246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1066801" y="985156"/>
            <a:ext cx="10352314" cy="425631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Now we will </a:t>
            </a:r>
            <a:r>
              <a:rPr lang="en-US" sz="3200" u="sng" dirty="0"/>
              <a:t>test you</a:t>
            </a:r>
            <a:r>
              <a:rPr lang="en-US" sz="3200" dirty="0"/>
              <a:t> to see if you know how the rooms are connected. </a:t>
            </a:r>
          </a:p>
          <a:p>
            <a:pPr algn="l"/>
            <a:endParaRPr lang="en-US" sz="3200" dirty="0"/>
          </a:p>
          <a:p>
            <a:pPr algn="l"/>
            <a:endParaRPr lang="en-US" sz="3200" dirty="0"/>
          </a:p>
          <a:p>
            <a:pPr algn="l"/>
            <a:r>
              <a:rPr lang="en-US" sz="3200" dirty="0"/>
              <a:t>In each room we start you in, we will ask you how many invitations will be </a:t>
            </a:r>
            <a:r>
              <a:rPr lang="en-US" sz="3200" dirty="0">
                <a:solidFill>
                  <a:srgbClr val="00FF00"/>
                </a:solidFill>
              </a:rPr>
              <a:t>ACCEPTED</a:t>
            </a:r>
            <a:r>
              <a:rPr lang="en-US" sz="3200" dirty="0"/>
              <a:t> and </a:t>
            </a:r>
            <a:r>
              <a:rPr lang="en-US" sz="3200" dirty="0">
                <a:solidFill>
                  <a:srgbClr val="FF0000"/>
                </a:solidFill>
              </a:rPr>
              <a:t>REJECTED</a:t>
            </a:r>
            <a:r>
              <a:rPr lang="en-US" sz="3200" dirty="0"/>
              <a:t> in the following rooms. This will be multiple choice, with 4 possible answers to choose from.</a:t>
            </a:r>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Tree>
    <p:extLst>
      <p:ext uri="{BB962C8B-B14F-4D97-AF65-F5344CB8AC3E}">
        <p14:creationId xmlns:p14="http://schemas.microsoft.com/office/powerpoint/2010/main" val="32279826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website&#10;&#10;Description automatically generated">
            <a:extLst>
              <a:ext uri="{FF2B5EF4-FFF2-40B4-BE49-F238E27FC236}">
                <a16:creationId xmlns:a16="http://schemas.microsoft.com/office/drawing/2014/main" id="{D2D38ADC-94A6-A3AC-FCDC-4915D5A8882B}"/>
              </a:ext>
            </a:extLst>
          </p:cNvPr>
          <p:cNvPicPr>
            <a:picLocks noChangeAspect="1"/>
          </p:cNvPicPr>
          <p:nvPr/>
        </p:nvPicPr>
        <p:blipFill>
          <a:blip r:embed="rId3"/>
          <a:stretch>
            <a:fillRect/>
          </a:stretch>
        </p:blipFill>
        <p:spPr>
          <a:xfrm>
            <a:off x="1767501" y="1640783"/>
            <a:ext cx="8109858" cy="4604056"/>
          </a:xfrm>
          <a:prstGeom prst="rect">
            <a:avLst/>
          </a:prstGeom>
          <a:ln>
            <a:noFill/>
          </a:ln>
        </p:spPr>
      </p:pic>
      <p:sp>
        <p:nvSpPr>
          <p:cNvPr id="6" name="Title 3">
            <a:extLst>
              <a:ext uri="{FF2B5EF4-FFF2-40B4-BE49-F238E27FC236}">
                <a16:creationId xmlns:a16="http://schemas.microsoft.com/office/drawing/2014/main" id="{BAAE0E0B-4974-DD4C-AAA7-9A9C12314860}"/>
              </a:ext>
            </a:extLst>
          </p:cNvPr>
          <p:cNvSpPr txBox="1">
            <a:spLocks/>
          </p:cNvSpPr>
          <p:nvPr/>
        </p:nvSpPr>
        <p:spPr>
          <a:xfrm>
            <a:off x="674913" y="150253"/>
            <a:ext cx="11114315" cy="171994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The rooms will look like this. You will need to give the correct answer in each room a few times before the module can finish.</a:t>
            </a:r>
          </a:p>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extBox 2">
            <a:extLst>
              <a:ext uri="{FF2B5EF4-FFF2-40B4-BE49-F238E27FC236}">
                <a16:creationId xmlns:a16="http://schemas.microsoft.com/office/drawing/2014/main" id="{8B862EE9-184E-5A0C-F9F0-CE048FF03DE5}"/>
              </a:ext>
            </a:extLst>
          </p:cNvPr>
          <p:cNvSpPr txBox="1"/>
          <p:nvPr/>
        </p:nvSpPr>
        <p:spPr>
          <a:xfrm>
            <a:off x="3317288" y="2099613"/>
            <a:ext cx="5227998" cy="400110"/>
          </a:xfrm>
          <a:prstGeom prst="rect">
            <a:avLst/>
          </a:prstGeom>
          <a:solidFill>
            <a:schemeClr val="bg1"/>
          </a:solidFill>
        </p:spPr>
        <p:txBody>
          <a:bodyPr wrap="square" rtlCol="0">
            <a:spAutoFit/>
          </a:bodyPr>
          <a:lstStyle/>
          <a:p>
            <a:r>
              <a:rPr lang="en-US" sz="2000" dirty="0"/>
              <a:t>A. </a:t>
            </a:r>
            <a:r>
              <a:rPr lang="en-US" sz="2000" dirty="0">
                <a:solidFill>
                  <a:srgbClr val="00FF00"/>
                </a:solidFill>
              </a:rPr>
              <a:t>10</a:t>
            </a:r>
            <a:r>
              <a:rPr lang="en-US" sz="2000" dirty="0"/>
              <a:t>/</a:t>
            </a:r>
            <a:r>
              <a:rPr lang="en-US" sz="2000" dirty="0">
                <a:solidFill>
                  <a:srgbClr val="FF0000"/>
                </a:solidFill>
              </a:rPr>
              <a:t>5</a:t>
            </a:r>
            <a:r>
              <a:rPr lang="en-US" sz="2000" dirty="0"/>
              <a:t>		B. </a:t>
            </a:r>
            <a:r>
              <a:rPr lang="en-US" sz="2000" dirty="0">
                <a:solidFill>
                  <a:srgbClr val="00FF00"/>
                </a:solidFill>
              </a:rPr>
              <a:t>5</a:t>
            </a:r>
            <a:r>
              <a:rPr lang="en-US" sz="2000" dirty="0"/>
              <a:t>/</a:t>
            </a:r>
            <a:r>
              <a:rPr lang="en-US" sz="2000" dirty="0">
                <a:solidFill>
                  <a:srgbClr val="FF0000"/>
                </a:solidFill>
              </a:rPr>
              <a:t>5</a:t>
            </a:r>
            <a:r>
              <a:rPr lang="en-US" sz="2000" dirty="0"/>
              <a:t>	     C. </a:t>
            </a:r>
            <a:r>
              <a:rPr lang="en-US" sz="2000" dirty="0">
                <a:solidFill>
                  <a:srgbClr val="00FF00"/>
                </a:solidFill>
              </a:rPr>
              <a:t>0</a:t>
            </a:r>
            <a:r>
              <a:rPr lang="en-US" sz="2000" dirty="0"/>
              <a:t>/</a:t>
            </a:r>
            <a:r>
              <a:rPr lang="en-US" sz="2000" dirty="0">
                <a:solidFill>
                  <a:srgbClr val="FF0000"/>
                </a:solidFill>
              </a:rPr>
              <a:t>10</a:t>
            </a:r>
            <a:r>
              <a:rPr lang="en-US" sz="2000" dirty="0"/>
              <a:t>	     D. </a:t>
            </a:r>
            <a:r>
              <a:rPr lang="en-US" sz="2000" dirty="0">
                <a:solidFill>
                  <a:srgbClr val="00FF00"/>
                </a:solidFill>
              </a:rPr>
              <a:t>20</a:t>
            </a:r>
            <a:r>
              <a:rPr lang="en-US" sz="2000" dirty="0"/>
              <a:t>/</a:t>
            </a:r>
            <a:r>
              <a:rPr lang="en-US" sz="2000" dirty="0">
                <a:solidFill>
                  <a:srgbClr val="FF0000"/>
                </a:solidFill>
              </a:rPr>
              <a:t>0</a:t>
            </a:r>
          </a:p>
        </p:txBody>
      </p:sp>
    </p:spTree>
    <p:extLst>
      <p:ext uri="{BB962C8B-B14F-4D97-AF65-F5344CB8AC3E}">
        <p14:creationId xmlns:p14="http://schemas.microsoft.com/office/powerpoint/2010/main" val="33124808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18304419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2916481"/>
            <a:ext cx="7980218" cy="102503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800" dirty="0"/>
              <a:t>Module 3</a:t>
            </a:r>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52C65CD6-91EC-3462-F249-318176F51757}"/>
              </a:ext>
            </a:extLst>
          </p:cNvPr>
          <p:cNvSpPr txBox="1">
            <a:spLocks/>
          </p:cNvSpPr>
          <p:nvPr/>
        </p:nvSpPr>
        <p:spPr>
          <a:xfrm>
            <a:off x="2105891" y="870857"/>
            <a:ext cx="7980218" cy="12418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Great job with Module 2!</a:t>
            </a:r>
          </a:p>
        </p:txBody>
      </p:sp>
      <p:sp>
        <p:nvSpPr>
          <p:cNvPr id="5" name="Right Arrow 5">
            <a:extLst>
              <a:ext uri="{FF2B5EF4-FFF2-40B4-BE49-F238E27FC236}">
                <a16:creationId xmlns:a16="http://schemas.microsoft.com/office/drawing/2014/main" id="{2A3715D8-E67E-EEEF-8202-02C2DA1C4941}"/>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E11DC958-6FF6-F77D-B968-CA5A4797C635}"/>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4823099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426029" y="1077686"/>
            <a:ext cx="8660080" cy="470262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In this final module, you will be asked to plan out a sequence of rooms you’d like to visit </a:t>
            </a:r>
            <a:r>
              <a:rPr lang="en-US" sz="3200" u="sng" dirty="0"/>
              <a:t>before</a:t>
            </a:r>
            <a:r>
              <a:rPr lang="en-US" sz="3200" dirty="0"/>
              <a:t> you get to move through them. </a:t>
            </a:r>
          </a:p>
          <a:p>
            <a:pPr algn="l"/>
            <a:endParaRPr lang="en-US" sz="3200" dirty="0"/>
          </a:p>
          <a:p>
            <a:pPr algn="l"/>
            <a:endParaRPr lang="en-US" sz="3200" dirty="0"/>
          </a:p>
          <a:p>
            <a:pPr algn="l"/>
            <a:r>
              <a:rPr lang="en-US" sz="3200" dirty="0"/>
              <a:t>You will only know </a:t>
            </a:r>
            <a:r>
              <a:rPr lang="en-US" sz="3200" u="sng" dirty="0"/>
              <a:t>which building</a:t>
            </a:r>
            <a:r>
              <a:rPr lang="en-US" sz="3200" dirty="0"/>
              <a:t> you are going into and </a:t>
            </a:r>
            <a:r>
              <a:rPr lang="en-US" sz="3200" u="sng" dirty="0"/>
              <a:t>how many moves</a:t>
            </a:r>
            <a:r>
              <a:rPr lang="en-US" sz="3200" dirty="0"/>
              <a:t> you will get at the start of each game. Sometimes, you will be able to enter </a:t>
            </a:r>
            <a:r>
              <a:rPr lang="en-US" sz="3200" u="sng" dirty="0"/>
              <a:t>3 moves</a:t>
            </a:r>
            <a:r>
              <a:rPr lang="en-US" sz="3200" dirty="0"/>
              <a:t>. In other games, you will only be able to enter </a:t>
            </a:r>
            <a:r>
              <a:rPr lang="en-US" sz="3200" u="sng" dirty="0"/>
              <a:t>2 moves</a:t>
            </a:r>
            <a:r>
              <a:rPr lang="en-US" sz="3200" dirty="0"/>
              <a:t>.</a:t>
            </a:r>
          </a:p>
          <a:p>
            <a:pPr algn="l"/>
            <a:endParaRPr lang="en-US" sz="3200" dirty="0"/>
          </a:p>
          <a:p>
            <a:pPr algn="l"/>
            <a:endParaRPr lang="en-US" sz="3200" dirty="0"/>
          </a:p>
        </p:txBody>
      </p:sp>
      <p:sp>
        <p:nvSpPr>
          <p:cNvPr id="4" name="Right Arrow 5">
            <a:extLst>
              <a:ext uri="{FF2B5EF4-FFF2-40B4-BE49-F238E27FC236}">
                <a16:creationId xmlns:a16="http://schemas.microsoft.com/office/drawing/2014/main" id="{947D8A02-DDB8-67AB-BDBA-59C29C39DCDC}"/>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6E68593A-1B79-4CEC-2BBE-B8C84974C73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A42BD0EB-56D4-B2DE-9681-9668637AC7EF}"/>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6C0BE66C-D203-55C7-B2FC-971C5D5B0E14}"/>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6158541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64142"/>
            <a:ext cx="9938657" cy="41958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You will get </a:t>
            </a:r>
            <a:r>
              <a:rPr lang="en-US" sz="3200" u="sng" dirty="0"/>
              <a:t>6 seconds </a:t>
            </a:r>
            <a:r>
              <a:rPr lang="en-US" sz="3200" dirty="0"/>
              <a:t>to plan your path and </a:t>
            </a:r>
            <a:r>
              <a:rPr lang="en-US" sz="3200" u="sng" dirty="0"/>
              <a:t>2 seconds</a:t>
            </a:r>
            <a:r>
              <a:rPr lang="en-US" sz="3200" dirty="0"/>
              <a:t> to input your choices. During the response period, you will have to enter in your whole sequence. </a:t>
            </a:r>
          </a:p>
          <a:p>
            <a:pPr algn="l"/>
            <a:endParaRPr lang="en-US" sz="3200" dirty="0"/>
          </a:p>
          <a:p>
            <a:pPr algn="l"/>
            <a:r>
              <a:rPr lang="en-US" sz="3200" dirty="0"/>
              <a:t>For example, you could enter LEFT, LEFT, RIGHT if you wanted to take the left door in the first room, the left door in the second room, and the right door in the third room. </a:t>
            </a:r>
          </a:p>
        </p:txBody>
      </p:sp>
      <p:sp>
        <p:nvSpPr>
          <p:cNvPr id="4" name="Right Arrow 5">
            <a:extLst>
              <a:ext uri="{FF2B5EF4-FFF2-40B4-BE49-F238E27FC236}">
                <a16:creationId xmlns:a16="http://schemas.microsoft.com/office/drawing/2014/main" id="{C37D1FDB-3C82-F52D-5F86-4502FC81A6F6}"/>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92CB2F56-78E8-A389-B249-557469C61BA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3CBD0B67-149C-2E86-6559-C417ECD40B26}"/>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FA7A9C65-C31B-1B31-7243-EF3D715FDBEA}"/>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42382694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1011597"/>
            <a:ext cx="9938657" cy="419588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You will need to have this sequence of moves </a:t>
            </a:r>
            <a:r>
              <a:rPr lang="en-US" sz="3200" u="sng" dirty="0"/>
              <a:t>planned ahead of time</a:t>
            </a:r>
            <a:r>
              <a:rPr lang="en-US" sz="3200" dirty="0"/>
              <a:t> during the 6-second planning period, since you only have a short time to respond. In other words, you will </a:t>
            </a:r>
            <a:r>
              <a:rPr lang="en-US" sz="3200" u="sng" dirty="0"/>
              <a:t>not</a:t>
            </a:r>
            <a:r>
              <a:rPr lang="en-US" sz="3200" dirty="0"/>
              <a:t> have time to continue planning during the 2-second period when you can enter your moves.</a:t>
            </a:r>
          </a:p>
          <a:p>
            <a:pPr algn="l"/>
            <a:endParaRPr lang="en-US" sz="3200" dirty="0"/>
          </a:p>
          <a:p>
            <a:pPr algn="l"/>
            <a:r>
              <a:rPr lang="en-US" sz="3200" dirty="0"/>
              <a:t>As before, your goal is to get as many </a:t>
            </a:r>
            <a:r>
              <a:rPr lang="en-US" sz="3200" dirty="0">
                <a:solidFill>
                  <a:srgbClr val="00FF00"/>
                </a:solidFill>
              </a:rPr>
              <a:t>yes</a:t>
            </a:r>
            <a:r>
              <a:rPr lang="en-US" sz="3200" dirty="0"/>
              <a:t> responses as you can. The number of </a:t>
            </a:r>
            <a:r>
              <a:rPr lang="en-US" sz="3200" dirty="0">
                <a:solidFill>
                  <a:srgbClr val="FF0000"/>
                </a:solidFill>
              </a:rPr>
              <a:t>no</a:t>
            </a:r>
            <a:r>
              <a:rPr lang="en-US" sz="3200" dirty="0"/>
              <a:t> responses does not count against your score.</a:t>
            </a:r>
          </a:p>
        </p:txBody>
      </p:sp>
      <p:sp>
        <p:nvSpPr>
          <p:cNvPr id="4" name="Right Arrow 5">
            <a:extLst>
              <a:ext uri="{FF2B5EF4-FFF2-40B4-BE49-F238E27FC236}">
                <a16:creationId xmlns:a16="http://schemas.microsoft.com/office/drawing/2014/main" id="{C37D1FDB-3C82-F52D-5F86-4502FC81A6F6}"/>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8">
            <a:extLst>
              <a:ext uri="{FF2B5EF4-FFF2-40B4-BE49-F238E27FC236}">
                <a16:creationId xmlns:a16="http://schemas.microsoft.com/office/drawing/2014/main" id="{92CB2F56-78E8-A389-B249-557469C61BA1}"/>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7" name="Right Arrow 12">
            <a:extLst>
              <a:ext uri="{FF2B5EF4-FFF2-40B4-BE49-F238E27FC236}">
                <a16:creationId xmlns:a16="http://schemas.microsoft.com/office/drawing/2014/main" id="{3CBD0B67-149C-2E86-6559-C417ECD40B26}"/>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Subtitle 8">
            <a:extLst>
              <a:ext uri="{FF2B5EF4-FFF2-40B4-BE49-F238E27FC236}">
                <a16:creationId xmlns:a16="http://schemas.microsoft.com/office/drawing/2014/main" id="{FA7A9C65-C31B-1B31-7243-EF3D715FDBEA}"/>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4669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1879"/>
            <a:ext cx="9938657" cy="1262743"/>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The screen for this module will look something like this:</a:t>
            </a:r>
          </a:p>
        </p:txBody>
      </p:sp>
      <p:pic>
        <p:nvPicPr>
          <p:cNvPr id="5" name="Picture 4" descr="A picture containing text, outdoor, city&#10;&#10;Description automatically generated">
            <a:extLst>
              <a:ext uri="{FF2B5EF4-FFF2-40B4-BE49-F238E27FC236}">
                <a16:creationId xmlns:a16="http://schemas.microsoft.com/office/drawing/2014/main" id="{F4D8824F-C19C-5442-82B9-2967EC21BC5B}"/>
              </a:ext>
            </a:extLst>
          </p:cNvPr>
          <p:cNvPicPr>
            <a:picLocks noChangeAspect="1"/>
          </p:cNvPicPr>
          <p:nvPr/>
        </p:nvPicPr>
        <p:blipFill>
          <a:blip r:embed="rId3"/>
          <a:stretch>
            <a:fillRect/>
          </a:stretch>
        </p:blipFill>
        <p:spPr>
          <a:xfrm>
            <a:off x="2793881" y="914400"/>
            <a:ext cx="6169291" cy="5404107"/>
          </a:xfrm>
          <a:prstGeom prst="rect">
            <a:avLst/>
          </a:prstGeom>
        </p:spPr>
      </p:pic>
      <p:sp>
        <p:nvSpPr>
          <p:cNvPr id="7" name="Rectangle 6">
            <a:extLst>
              <a:ext uri="{FF2B5EF4-FFF2-40B4-BE49-F238E27FC236}">
                <a16:creationId xmlns:a16="http://schemas.microsoft.com/office/drawing/2014/main" id="{68214D52-FEB1-DD3D-FF82-4227393AB39E}"/>
              </a:ext>
            </a:extLst>
          </p:cNvPr>
          <p:cNvSpPr/>
          <p:nvPr/>
        </p:nvSpPr>
        <p:spPr>
          <a:xfrm>
            <a:off x="5456705" y="1034931"/>
            <a:ext cx="889666" cy="400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6s</a:t>
            </a:r>
            <a:endParaRPr lang="en-US" sz="2000" dirty="0"/>
          </a:p>
        </p:txBody>
      </p:sp>
      <p:sp>
        <p:nvSpPr>
          <p:cNvPr id="8" name="Right Arrow 5">
            <a:extLst>
              <a:ext uri="{FF2B5EF4-FFF2-40B4-BE49-F238E27FC236}">
                <a16:creationId xmlns:a16="http://schemas.microsoft.com/office/drawing/2014/main" id="{28759DD9-C97E-CDBA-950D-B38FF32CB17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79F108B1-ABB0-F786-4AF8-EEA3B87BD14C}"/>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0" name="Right Arrow 12">
            <a:extLst>
              <a:ext uri="{FF2B5EF4-FFF2-40B4-BE49-F238E27FC236}">
                <a16:creationId xmlns:a16="http://schemas.microsoft.com/office/drawing/2014/main" id="{F00A5FE8-0A36-A74E-4EE9-90FA6193EF9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Subtitle 8">
            <a:extLst>
              <a:ext uri="{FF2B5EF4-FFF2-40B4-BE49-F238E27FC236}">
                <a16:creationId xmlns:a16="http://schemas.microsoft.com/office/drawing/2014/main" id="{5F4106B6-7BCB-D2FB-6620-150F1987BC6C}"/>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5214983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91879"/>
            <a:ext cx="9938657" cy="1262743"/>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When the 6 seconds are up, it will look like this when you should quickly enter your moves:</a:t>
            </a:r>
          </a:p>
        </p:txBody>
      </p:sp>
      <p:sp>
        <p:nvSpPr>
          <p:cNvPr id="8" name="Right Arrow 5">
            <a:extLst>
              <a:ext uri="{FF2B5EF4-FFF2-40B4-BE49-F238E27FC236}">
                <a16:creationId xmlns:a16="http://schemas.microsoft.com/office/drawing/2014/main" id="{28759DD9-C97E-CDBA-950D-B38FF32CB17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Subtitle 8">
            <a:extLst>
              <a:ext uri="{FF2B5EF4-FFF2-40B4-BE49-F238E27FC236}">
                <a16:creationId xmlns:a16="http://schemas.microsoft.com/office/drawing/2014/main" id="{79F108B1-ABB0-F786-4AF8-EEA3B87BD14C}"/>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0" name="Right Arrow 12">
            <a:extLst>
              <a:ext uri="{FF2B5EF4-FFF2-40B4-BE49-F238E27FC236}">
                <a16:creationId xmlns:a16="http://schemas.microsoft.com/office/drawing/2014/main" id="{F00A5FE8-0A36-A74E-4EE9-90FA6193EF91}"/>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Subtitle 8">
            <a:extLst>
              <a:ext uri="{FF2B5EF4-FFF2-40B4-BE49-F238E27FC236}">
                <a16:creationId xmlns:a16="http://schemas.microsoft.com/office/drawing/2014/main" id="{5F4106B6-7BCB-D2FB-6620-150F1987BC6C}"/>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pic>
        <p:nvPicPr>
          <p:cNvPr id="12" name="Picture 11" descr="A picture containing text&#10;&#10;Description automatically generated">
            <a:extLst>
              <a:ext uri="{FF2B5EF4-FFF2-40B4-BE49-F238E27FC236}">
                <a16:creationId xmlns:a16="http://schemas.microsoft.com/office/drawing/2014/main" id="{70CDF1A7-10B7-BA45-1E35-A64887A1A405}"/>
              </a:ext>
            </a:extLst>
          </p:cNvPr>
          <p:cNvPicPr>
            <a:picLocks noChangeAspect="1"/>
          </p:cNvPicPr>
          <p:nvPr/>
        </p:nvPicPr>
        <p:blipFill>
          <a:blip r:embed="rId3"/>
          <a:stretch>
            <a:fillRect/>
          </a:stretch>
        </p:blipFill>
        <p:spPr>
          <a:xfrm>
            <a:off x="2205055" y="1095814"/>
            <a:ext cx="7781888" cy="4666372"/>
          </a:xfrm>
          <a:prstGeom prst="rect">
            <a:avLst/>
          </a:prstGeom>
        </p:spPr>
      </p:pic>
      <p:sp>
        <p:nvSpPr>
          <p:cNvPr id="13" name="TextBox 12">
            <a:extLst>
              <a:ext uri="{FF2B5EF4-FFF2-40B4-BE49-F238E27FC236}">
                <a16:creationId xmlns:a16="http://schemas.microsoft.com/office/drawing/2014/main" id="{73ECB338-6843-E53C-3D31-810F92CF4C46}"/>
              </a:ext>
            </a:extLst>
          </p:cNvPr>
          <p:cNvSpPr txBox="1"/>
          <p:nvPr/>
        </p:nvSpPr>
        <p:spPr>
          <a:xfrm>
            <a:off x="6353175" y="1863004"/>
            <a:ext cx="68264" cy="246221"/>
          </a:xfrm>
          <a:prstGeom prst="rect">
            <a:avLst/>
          </a:prstGeom>
          <a:solidFill>
            <a:schemeClr val="bg1"/>
          </a:solidFill>
        </p:spPr>
        <p:txBody>
          <a:bodyPr wrap="square" rtlCol="0">
            <a:spAutoFit/>
          </a:bodyPr>
          <a:lstStyle/>
          <a:p>
            <a:pPr algn="ctr"/>
            <a:r>
              <a:rPr lang="en-US" sz="1000" dirty="0"/>
              <a:t>2</a:t>
            </a:r>
          </a:p>
        </p:txBody>
      </p:sp>
    </p:spTree>
    <p:extLst>
      <p:ext uri="{BB962C8B-B14F-4D97-AF65-F5344CB8AC3E}">
        <p14:creationId xmlns:p14="http://schemas.microsoft.com/office/powerpoint/2010/main" val="2275930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524000" y="1040235"/>
            <a:ext cx="9938657" cy="417402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a:t>Now we will have you play through a couple practice trials before you play the real game. </a:t>
            </a:r>
          </a:p>
          <a:p>
            <a:pPr algn="l"/>
            <a:endParaRPr lang="en-US" sz="3200" dirty="0"/>
          </a:p>
          <a:p>
            <a:pPr algn="l"/>
            <a:endParaRPr lang="en-US" sz="3200" dirty="0"/>
          </a:p>
          <a:p>
            <a:pPr algn="l"/>
            <a:r>
              <a:rPr lang="en-US" sz="3200" dirty="0"/>
              <a:t>Just like in previous modules, to choose the left door, press the </a:t>
            </a:r>
            <a:r>
              <a:rPr lang="en-US" sz="4000" dirty="0"/>
              <a:t>&lt;</a:t>
            </a:r>
            <a:r>
              <a:rPr lang="en-US" sz="3200" dirty="0"/>
              <a:t> key. To choose the right door, press the </a:t>
            </a:r>
            <a:r>
              <a:rPr lang="en-US" sz="4000" dirty="0"/>
              <a:t>&gt;</a:t>
            </a:r>
            <a:r>
              <a:rPr lang="en-US" sz="3200" dirty="0"/>
              <a:t> key. </a:t>
            </a:r>
          </a:p>
        </p:txBody>
      </p:sp>
      <p:sp>
        <p:nvSpPr>
          <p:cNvPr id="4" name="Right Arrow 5">
            <a:extLst>
              <a:ext uri="{FF2B5EF4-FFF2-40B4-BE49-F238E27FC236}">
                <a16:creationId xmlns:a16="http://schemas.microsoft.com/office/drawing/2014/main" id="{0F1690FD-7C08-5171-FDBC-46474A404480}"/>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ubtitle 8">
            <a:extLst>
              <a:ext uri="{FF2B5EF4-FFF2-40B4-BE49-F238E27FC236}">
                <a16:creationId xmlns:a16="http://schemas.microsoft.com/office/drawing/2014/main" id="{ECBA4529-8BB1-D9E7-647E-100276063CE5}"/>
              </a:ext>
            </a:extLst>
          </p:cNvPr>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9" name="Right Arrow 12">
            <a:extLst>
              <a:ext uri="{FF2B5EF4-FFF2-40B4-BE49-F238E27FC236}">
                <a16:creationId xmlns:a16="http://schemas.microsoft.com/office/drawing/2014/main" id="{0B895816-3C49-84C8-8CD5-22ABC78415A4}"/>
              </a:ext>
            </a:extLst>
          </p:cNvPr>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Subtitle 8">
            <a:extLst>
              <a:ext uri="{FF2B5EF4-FFF2-40B4-BE49-F238E27FC236}">
                <a16:creationId xmlns:a16="http://schemas.microsoft.com/office/drawing/2014/main" id="{79DFDD4D-4DE6-6477-3AF6-74AA24B4E9C0}"/>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231925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3180" y="2906487"/>
            <a:ext cx="9645639" cy="1034144"/>
          </a:xfrm>
        </p:spPr>
        <p:txBody>
          <a:bodyPr>
            <a:normAutofit/>
          </a:bodyPr>
          <a:lstStyle/>
          <a:p>
            <a:pPr marL="0" indent="0" algn="ctr">
              <a:buNone/>
            </a:pPr>
            <a:r>
              <a:rPr lang="en-US" sz="4800" dirty="0"/>
              <a:t>Module 1</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525122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762000"/>
            <a:ext cx="7980218" cy="34516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p:txBody>
      </p:sp>
      <p:sp>
        <p:nvSpPr>
          <p:cNvPr id="2" name="Title 3">
            <a:extLst>
              <a:ext uri="{FF2B5EF4-FFF2-40B4-BE49-F238E27FC236}">
                <a16:creationId xmlns:a16="http://schemas.microsoft.com/office/drawing/2014/main" id="{A0F22B07-E5DC-1EFF-A413-180809198AA9}"/>
              </a:ext>
            </a:extLst>
          </p:cNvPr>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3" name="Title 3">
            <a:extLst>
              <a:ext uri="{FF2B5EF4-FFF2-40B4-BE49-F238E27FC236}">
                <a16:creationId xmlns:a16="http://schemas.microsoft.com/office/drawing/2014/main" id="{24C17DC7-725E-06F5-0529-35DB6AF74A3D}"/>
              </a:ext>
            </a:extLst>
          </p:cNvPr>
          <p:cNvSpPr txBox="1">
            <a:spLocks/>
          </p:cNvSpPr>
          <p:nvPr/>
        </p:nvSpPr>
        <p:spPr>
          <a:xfrm>
            <a:off x="1126671" y="762000"/>
            <a:ext cx="9938657" cy="498465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dirty="0"/>
              <a:t>Great job! </a:t>
            </a:r>
          </a:p>
          <a:p>
            <a:r>
              <a:rPr lang="en-US" sz="3200" dirty="0"/>
              <a:t>Now you’re ready to play the real game.</a:t>
            </a:r>
          </a:p>
          <a:p>
            <a:endParaRPr lang="en-US" sz="3200" dirty="0"/>
          </a:p>
          <a:p>
            <a:endParaRPr lang="en-US" sz="3200" dirty="0"/>
          </a:p>
          <a:p>
            <a:r>
              <a:rPr lang="en-US" sz="3200" dirty="0"/>
              <a:t>Remember that your goal is get as many </a:t>
            </a:r>
            <a:r>
              <a:rPr lang="en-US" sz="3200" dirty="0">
                <a:solidFill>
                  <a:srgbClr val="00FF00"/>
                </a:solidFill>
              </a:rPr>
              <a:t>yes</a:t>
            </a:r>
            <a:r>
              <a:rPr lang="en-US" sz="3200" dirty="0"/>
              <a:t> responses as possible. You will have </a:t>
            </a:r>
            <a:r>
              <a:rPr lang="en-US" sz="3200" u="sng" dirty="0"/>
              <a:t>6 seconds </a:t>
            </a:r>
            <a:r>
              <a:rPr lang="en-US" sz="3200" dirty="0"/>
              <a:t>to plan your moves and </a:t>
            </a:r>
            <a:r>
              <a:rPr lang="en-US" sz="3200" u="sng" dirty="0"/>
              <a:t>2 seconds</a:t>
            </a:r>
            <a:r>
              <a:rPr lang="en-US" sz="3200" dirty="0"/>
              <a:t> to make your choices. </a:t>
            </a:r>
          </a:p>
          <a:p>
            <a:endParaRPr lang="en-US" sz="3200" dirty="0"/>
          </a:p>
          <a:p>
            <a:r>
              <a:rPr lang="en-US" sz="3200" dirty="0"/>
              <a:t>Also remember that </a:t>
            </a:r>
            <a:r>
              <a:rPr lang="en-US" sz="3200" u="sng" dirty="0"/>
              <a:t>how much you get paid</a:t>
            </a:r>
            <a:r>
              <a:rPr lang="en-US" sz="3200" dirty="0"/>
              <a:t> will depend on </a:t>
            </a:r>
            <a:r>
              <a:rPr lang="en-US" sz="3200" u="sng" dirty="0"/>
              <a:t>how well you perform</a:t>
            </a:r>
            <a:r>
              <a:rPr lang="en-US" sz="3200" dirty="0"/>
              <a:t> on the task.</a:t>
            </a:r>
          </a:p>
          <a:p>
            <a:endParaRPr lang="en-US" sz="3200" dirty="0"/>
          </a:p>
        </p:txBody>
      </p:sp>
      <p:sp>
        <p:nvSpPr>
          <p:cNvPr id="4" name="Right Arrow 5">
            <a:extLst>
              <a:ext uri="{FF2B5EF4-FFF2-40B4-BE49-F238E27FC236}">
                <a16:creationId xmlns:a16="http://schemas.microsoft.com/office/drawing/2014/main" id="{FF34F5F5-2565-0644-8D91-04C0176462DB}"/>
              </a:ext>
            </a:extLst>
          </p:cNvPr>
          <p:cNvSpPr/>
          <p:nvPr/>
        </p:nvSpPr>
        <p:spPr>
          <a:xfrm>
            <a:off x="9637318" y="6391827"/>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Subtitle 8">
            <a:extLst>
              <a:ext uri="{FF2B5EF4-FFF2-40B4-BE49-F238E27FC236}">
                <a16:creationId xmlns:a16="http://schemas.microsoft.com/office/drawing/2014/main" id="{A94F1FDE-BADD-3902-7905-440B5EF45376}"/>
              </a:ext>
            </a:extLst>
          </p:cNvPr>
          <p:cNvSpPr txBox="1">
            <a:spLocks/>
          </p:cNvSpPr>
          <p:nvPr/>
        </p:nvSpPr>
        <p:spPr>
          <a:xfrm>
            <a:off x="9135170" y="6106385"/>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Tree>
    <p:extLst>
      <p:ext uri="{BB962C8B-B14F-4D97-AF65-F5344CB8AC3E}">
        <p14:creationId xmlns:p14="http://schemas.microsoft.com/office/powerpoint/2010/main" val="1884173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BAAE0E0B-4974-DD4C-AAA7-9A9C12314860}"/>
              </a:ext>
            </a:extLst>
          </p:cNvPr>
          <p:cNvSpPr txBox="1">
            <a:spLocks/>
          </p:cNvSpPr>
          <p:nvPr/>
        </p:nvSpPr>
        <p:spPr>
          <a:xfrm>
            <a:off x="2105891" y="3100647"/>
            <a:ext cx="7980218" cy="656705"/>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t>Press the RIGHT KEY to BEGIN!</a:t>
            </a:r>
            <a:endParaRPr lang="en-US" sz="4000" u="sng" dirty="0"/>
          </a:p>
        </p:txBody>
      </p:sp>
    </p:spTree>
    <p:extLst>
      <p:ext uri="{BB962C8B-B14F-4D97-AF65-F5344CB8AC3E}">
        <p14:creationId xmlns:p14="http://schemas.microsoft.com/office/powerpoint/2010/main" val="2699943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92923" y="1466485"/>
            <a:ext cx="9645639" cy="3508286"/>
          </a:xfrm>
        </p:spPr>
        <p:txBody>
          <a:bodyPr>
            <a:normAutofit/>
          </a:bodyPr>
          <a:lstStyle/>
          <a:p>
            <a:pPr marL="0" indent="0">
              <a:buNone/>
            </a:pPr>
            <a:r>
              <a:rPr lang="en-US" dirty="0"/>
              <a:t>In this game, we want you to imagine you are planning a big party. In order to get as many people to come to this party as possible, you will go into two different buildings to interact with people and offer invitations: </a:t>
            </a:r>
          </a:p>
          <a:p>
            <a:pPr marL="0" indent="0">
              <a:buNone/>
            </a:pPr>
            <a:endParaRPr lang="en-US" dirty="0"/>
          </a:p>
          <a:p>
            <a:pPr marL="0" indent="0" algn="ctr">
              <a:buNone/>
            </a:pPr>
            <a:r>
              <a:rPr lang="en-US" dirty="0"/>
              <a:t>a </a:t>
            </a:r>
            <a:r>
              <a:rPr lang="en-US" dirty="0">
                <a:solidFill>
                  <a:srgbClr val="BE12BE"/>
                </a:solidFill>
              </a:rPr>
              <a:t>library</a:t>
            </a:r>
            <a:r>
              <a:rPr lang="en-US" dirty="0"/>
              <a:t> and an </a:t>
            </a:r>
            <a:r>
              <a:rPr lang="en-US" dirty="0">
                <a:solidFill>
                  <a:srgbClr val="E5E010"/>
                </a:solidFill>
              </a:rPr>
              <a:t>office</a:t>
            </a:r>
            <a:r>
              <a:rPr lang="en-US" dirty="0"/>
              <a:t> building.</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2990760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3180" y="388799"/>
            <a:ext cx="9645639" cy="656705"/>
          </a:xfrm>
        </p:spPr>
        <p:txBody>
          <a:bodyPr>
            <a:normAutofit/>
          </a:bodyPr>
          <a:lstStyle/>
          <a:p>
            <a:pPr marL="0" indent="0" algn="ctr">
              <a:buNone/>
            </a:pPr>
            <a:r>
              <a:rPr lang="en-US" dirty="0"/>
              <a:t>The buildings you will go into will look like this.</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A picture containing outdoor, city&#10;&#10;Description automatically generated">
            <a:extLst>
              <a:ext uri="{FF2B5EF4-FFF2-40B4-BE49-F238E27FC236}">
                <a16:creationId xmlns:a16="http://schemas.microsoft.com/office/drawing/2014/main" id="{01E23547-3FFD-EF4E-8E40-EADE618E399D}"/>
              </a:ext>
            </a:extLst>
          </p:cNvPr>
          <p:cNvPicPr>
            <a:picLocks noChangeAspect="1"/>
          </p:cNvPicPr>
          <p:nvPr/>
        </p:nvPicPr>
        <p:blipFill>
          <a:blip r:embed="rId2"/>
          <a:stretch>
            <a:fillRect/>
          </a:stretch>
        </p:blipFill>
        <p:spPr>
          <a:xfrm>
            <a:off x="6095999" y="1315903"/>
            <a:ext cx="5920373" cy="4360092"/>
          </a:xfrm>
          <a:prstGeom prst="rect">
            <a:avLst/>
          </a:prstGeom>
        </p:spPr>
      </p:pic>
      <p:pic>
        <p:nvPicPr>
          <p:cNvPr id="5" name="Picture 4" descr="A picture containing outdoor, building, tree, sky&#10;&#10;Description automatically generated">
            <a:extLst>
              <a:ext uri="{FF2B5EF4-FFF2-40B4-BE49-F238E27FC236}">
                <a16:creationId xmlns:a16="http://schemas.microsoft.com/office/drawing/2014/main" id="{9B49327D-6B8E-F226-FC84-7667AD65EA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828" y="1410943"/>
            <a:ext cx="5932580" cy="3780567"/>
          </a:xfrm>
          <a:prstGeom prst="rect">
            <a:avLst/>
          </a:prstGeom>
        </p:spPr>
      </p:pic>
      <p:sp>
        <p:nvSpPr>
          <p:cNvPr id="6" name="TextBox 5">
            <a:extLst>
              <a:ext uri="{FF2B5EF4-FFF2-40B4-BE49-F238E27FC236}">
                <a16:creationId xmlns:a16="http://schemas.microsoft.com/office/drawing/2014/main" id="{968A856C-384D-0632-DD7A-2C1A8C07383B}"/>
              </a:ext>
            </a:extLst>
          </p:cNvPr>
          <p:cNvSpPr txBox="1"/>
          <p:nvPr/>
        </p:nvSpPr>
        <p:spPr>
          <a:xfrm>
            <a:off x="2830261" y="5286550"/>
            <a:ext cx="1532830" cy="584775"/>
          </a:xfrm>
          <a:prstGeom prst="rect">
            <a:avLst/>
          </a:prstGeom>
          <a:noFill/>
        </p:spPr>
        <p:txBody>
          <a:bodyPr wrap="square" rtlCol="0">
            <a:spAutoFit/>
          </a:bodyPr>
          <a:lstStyle/>
          <a:p>
            <a:r>
              <a:rPr lang="en-US" sz="3200" dirty="0">
                <a:solidFill>
                  <a:srgbClr val="BE12BE"/>
                </a:solidFill>
              </a:rPr>
              <a:t>library</a:t>
            </a:r>
            <a:endParaRPr lang="en-US" dirty="0">
              <a:solidFill>
                <a:srgbClr val="BE12BE"/>
              </a:solidFill>
            </a:endParaRPr>
          </a:p>
        </p:txBody>
      </p:sp>
      <p:sp>
        <p:nvSpPr>
          <p:cNvPr id="2" name="TextBox 1">
            <a:extLst>
              <a:ext uri="{FF2B5EF4-FFF2-40B4-BE49-F238E27FC236}">
                <a16:creationId xmlns:a16="http://schemas.microsoft.com/office/drawing/2014/main" id="{C62E3617-4493-A520-147A-94E681111125}"/>
              </a:ext>
            </a:extLst>
          </p:cNvPr>
          <p:cNvSpPr txBox="1"/>
          <p:nvPr/>
        </p:nvSpPr>
        <p:spPr>
          <a:xfrm>
            <a:off x="8674432" y="5240980"/>
            <a:ext cx="1184691" cy="584775"/>
          </a:xfrm>
          <a:prstGeom prst="rect">
            <a:avLst/>
          </a:prstGeom>
          <a:solidFill>
            <a:schemeClr val="bg1"/>
          </a:solidFill>
        </p:spPr>
        <p:txBody>
          <a:bodyPr wrap="square" rtlCol="0">
            <a:spAutoFit/>
          </a:bodyPr>
          <a:lstStyle/>
          <a:p>
            <a:r>
              <a:rPr lang="en-US" sz="3200" dirty="0">
                <a:solidFill>
                  <a:srgbClr val="E5E010"/>
                </a:solidFill>
              </a:rPr>
              <a:t>office</a:t>
            </a:r>
            <a:endParaRPr lang="en-US" dirty="0">
              <a:solidFill>
                <a:srgbClr val="E5E010"/>
              </a:solidFill>
            </a:endParaRPr>
          </a:p>
        </p:txBody>
      </p:sp>
    </p:spTree>
    <p:extLst>
      <p:ext uri="{BB962C8B-B14F-4D97-AF65-F5344CB8AC3E}">
        <p14:creationId xmlns:p14="http://schemas.microsoft.com/office/powerpoint/2010/main" val="4215003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7057" y="1672042"/>
            <a:ext cx="10477500" cy="3508286"/>
          </a:xfrm>
        </p:spPr>
        <p:txBody>
          <a:bodyPr>
            <a:normAutofit/>
          </a:bodyPr>
          <a:lstStyle/>
          <a:p>
            <a:pPr marL="0" indent="0">
              <a:buNone/>
            </a:pPr>
            <a:r>
              <a:rPr lang="en-US" dirty="0"/>
              <a:t>In each building, you will be able to move through a certain number of rooms. In each room you enter, you will ask the people in that room if they would like to come to the party. </a:t>
            </a:r>
          </a:p>
          <a:p>
            <a:pPr marL="0" indent="0">
              <a:buNone/>
            </a:pPr>
            <a:endParaRPr lang="en-US" dirty="0"/>
          </a:p>
          <a:p>
            <a:pPr marL="0" indent="0">
              <a:buNone/>
            </a:pPr>
            <a:r>
              <a:rPr lang="en-US" dirty="0"/>
              <a:t>You will be able to take a path through 3 rooms.</a:t>
            </a:r>
          </a:p>
          <a:p>
            <a:pPr marL="0" indent="0">
              <a:buNone/>
            </a:pPr>
            <a:endParaRPr lang="en-US" dirty="0"/>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3806126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7250" y="1015270"/>
            <a:ext cx="10477500" cy="4882163"/>
          </a:xfrm>
        </p:spPr>
        <p:txBody>
          <a:bodyPr>
            <a:normAutofit/>
          </a:bodyPr>
          <a:lstStyle/>
          <a:p>
            <a:pPr marL="0" indent="0">
              <a:buNone/>
            </a:pPr>
            <a:r>
              <a:rPr lang="en-US" dirty="0"/>
              <a:t>To move to a new room, you will choose between two doors like the ones below.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To choose the left door, you will press the </a:t>
            </a:r>
            <a:r>
              <a:rPr lang="en-US" sz="4000" dirty="0"/>
              <a:t>&lt;</a:t>
            </a:r>
            <a:r>
              <a:rPr lang="en-US" dirty="0"/>
              <a:t> key. To choose the right door, you will press the </a:t>
            </a:r>
            <a:r>
              <a:rPr lang="en-US" sz="4000" dirty="0"/>
              <a:t>&gt;</a:t>
            </a:r>
            <a:r>
              <a:rPr lang="en-US" dirty="0"/>
              <a:t> key. </a:t>
            </a:r>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Icon&#10;&#10;Description automatically generated">
            <a:extLst>
              <a:ext uri="{FF2B5EF4-FFF2-40B4-BE49-F238E27FC236}">
                <a16:creationId xmlns:a16="http://schemas.microsoft.com/office/drawing/2014/main" id="{F6D0A1C9-CAC4-43D0-F6E0-EBD79249756F}"/>
              </a:ext>
            </a:extLst>
          </p:cNvPr>
          <p:cNvPicPr>
            <a:picLocks noChangeAspect="1"/>
          </p:cNvPicPr>
          <p:nvPr/>
        </p:nvPicPr>
        <p:blipFill rotWithShape="1">
          <a:blip r:embed="rId3"/>
          <a:srcRect t="4321"/>
          <a:stretch/>
        </p:blipFill>
        <p:spPr>
          <a:xfrm>
            <a:off x="3766458" y="2207991"/>
            <a:ext cx="1206550" cy="2301347"/>
          </a:xfrm>
          <a:prstGeom prst="rect">
            <a:avLst/>
          </a:prstGeom>
        </p:spPr>
      </p:pic>
      <p:pic>
        <p:nvPicPr>
          <p:cNvPr id="6" name="Picture 5" descr="Icon&#10;&#10;Description automatically generated">
            <a:extLst>
              <a:ext uri="{FF2B5EF4-FFF2-40B4-BE49-F238E27FC236}">
                <a16:creationId xmlns:a16="http://schemas.microsoft.com/office/drawing/2014/main" id="{8C16A951-5E0A-E72E-D3BB-9CA3DB27AF09}"/>
              </a:ext>
            </a:extLst>
          </p:cNvPr>
          <p:cNvPicPr>
            <a:picLocks noChangeAspect="1"/>
          </p:cNvPicPr>
          <p:nvPr/>
        </p:nvPicPr>
        <p:blipFill>
          <a:blip r:embed="rId4"/>
          <a:stretch>
            <a:fillRect/>
          </a:stretch>
        </p:blipFill>
        <p:spPr>
          <a:xfrm>
            <a:off x="6797630" y="2156032"/>
            <a:ext cx="1055102" cy="2301347"/>
          </a:xfrm>
          <a:prstGeom prst="rect">
            <a:avLst/>
          </a:prstGeom>
        </p:spPr>
      </p:pic>
    </p:spTree>
    <p:extLst>
      <p:ext uri="{BB962C8B-B14F-4D97-AF65-F5344CB8AC3E}">
        <p14:creationId xmlns:p14="http://schemas.microsoft.com/office/powerpoint/2010/main" val="385215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57250" y="507147"/>
            <a:ext cx="10477500" cy="4648840"/>
          </a:xfrm>
        </p:spPr>
        <p:txBody>
          <a:bodyPr>
            <a:normAutofit fontScale="85000" lnSpcReduction="10000"/>
          </a:bodyPr>
          <a:lstStyle/>
          <a:p>
            <a:pPr marL="0" indent="0">
              <a:buNone/>
            </a:pPr>
            <a:r>
              <a:rPr lang="en-US" dirty="0"/>
              <a:t>Some rooms will have many friendly people where most will say </a:t>
            </a:r>
            <a:r>
              <a:rPr lang="en-US" dirty="0">
                <a:solidFill>
                  <a:srgbClr val="00FF00"/>
                </a:solidFill>
              </a:rPr>
              <a:t>yes</a:t>
            </a:r>
            <a:r>
              <a:rPr lang="en-US" dirty="0"/>
              <a:t>. </a:t>
            </a:r>
          </a:p>
          <a:p>
            <a:pPr marL="0" indent="0">
              <a:buNone/>
            </a:pPr>
            <a:endParaRPr lang="en-US" dirty="0"/>
          </a:p>
          <a:p>
            <a:pPr marL="0" indent="0">
              <a:buNone/>
            </a:pPr>
            <a:r>
              <a:rPr lang="en-US" dirty="0"/>
              <a:t>Other rooms will have fewer friendly people. In these rooms, many people will say </a:t>
            </a:r>
            <a:r>
              <a:rPr lang="en-US" dirty="0">
                <a:solidFill>
                  <a:srgbClr val="FF0000"/>
                </a:solidFill>
              </a:rPr>
              <a:t>no</a:t>
            </a:r>
            <a:r>
              <a:rPr lang="en-US" dirty="0"/>
              <a:t>.</a:t>
            </a:r>
          </a:p>
          <a:p>
            <a:pPr marL="0" indent="0">
              <a:buNone/>
            </a:pPr>
            <a:endParaRPr lang="en-US" dirty="0"/>
          </a:p>
          <a:p>
            <a:pPr marL="0" indent="0">
              <a:buNone/>
            </a:pPr>
            <a:r>
              <a:rPr lang="en-US" dirty="0"/>
              <a:t>While some people will say </a:t>
            </a:r>
            <a:r>
              <a:rPr lang="en-US" dirty="0">
                <a:solidFill>
                  <a:srgbClr val="FF0000"/>
                </a:solidFill>
              </a:rPr>
              <a:t>no</a:t>
            </a:r>
            <a:r>
              <a:rPr lang="en-US" dirty="0"/>
              <a:t>, your goal is to get </a:t>
            </a:r>
            <a:r>
              <a:rPr lang="en-US" u="sng" dirty="0"/>
              <a:t>as many</a:t>
            </a:r>
            <a:r>
              <a:rPr lang="en-US" dirty="0"/>
              <a:t> </a:t>
            </a:r>
            <a:r>
              <a:rPr lang="en-US" dirty="0">
                <a:solidFill>
                  <a:srgbClr val="00FF00"/>
                </a:solidFill>
              </a:rPr>
              <a:t>yes</a:t>
            </a:r>
            <a:r>
              <a:rPr lang="en-US" dirty="0"/>
              <a:t> responses </a:t>
            </a:r>
            <a:r>
              <a:rPr lang="en-US" u="sng" dirty="0"/>
              <a:t>as possible</a:t>
            </a:r>
            <a:r>
              <a:rPr lang="en-US" dirty="0"/>
              <a:t> so that your party will be a success.</a:t>
            </a:r>
          </a:p>
          <a:p>
            <a:pPr marL="0" indent="0">
              <a:buNone/>
            </a:pPr>
            <a:endParaRPr lang="en-US" dirty="0"/>
          </a:p>
          <a:p>
            <a:pPr marL="0" indent="0">
              <a:buNone/>
            </a:pPr>
            <a:r>
              <a:rPr lang="en-US" dirty="0"/>
              <a:t>We will keep track of how many people said </a:t>
            </a:r>
            <a:r>
              <a:rPr lang="en-US" dirty="0">
                <a:solidFill>
                  <a:srgbClr val="00FF00"/>
                </a:solidFill>
              </a:rPr>
              <a:t>yes</a:t>
            </a:r>
            <a:r>
              <a:rPr lang="en-US" dirty="0"/>
              <a:t> and how many people said </a:t>
            </a:r>
            <a:r>
              <a:rPr lang="en-US" dirty="0">
                <a:solidFill>
                  <a:srgbClr val="FF0000"/>
                </a:solidFill>
              </a:rPr>
              <a:t>no</a:t>
            </a:r>
            <a:r>
              <a:rPr lang="en-US" dirty="0"/>
              <a:t> as you move through the rooms.</a:t>
            </a:r>
          </a:p>
          <a:p>
            <a:pPr marL="0" indent="0">
              <a:buNone/>
            </a:pPr>
            <a:endParaRPr lang="en-US" dirty="0"/>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Tree>
    <p:extLst>
      <p:ext uri="{BB962C8B-B14F-4D97-AF65-F5344CB8AC3E}">
        <p14:creationId xmlns:p14="http://schemas.microsoft.com/office/powerpoint/2010/main" val="3129504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88583" y="1134449"/>
            <a:ext cx="10477500" cy="1565208"/>
          </a:xfrm>
        </p:spPr>
        <p:txBody>
          <a:bodyPr>
            <a:normAutofit/>
          </a:bodyPr>
          <a:lstStyle/>
          <a:p>
            <a:pPr marL="0" indent="0">
              <a:buNone/>
            </a:pPr>
            <a:r>
              <a:rPr lang="en-US" dirty="0"/>
              <a:t>We will also keep track of how many </a:t>
            </a:r>
            <a:r>
              <a:rPr lang="en-US" dirty="0">
                <a:solidFill>
                  <a:srgbClr val="00FF00"/>
                </a:solidFill>
              </a:rPr>
              <a:t>yes</a:t>
            </a:r>
            <a:r>
              <a:rPr lang="en-US" dirty="0"/>
              <a:t> responses you have gotten in total like this:</a:t>
            </a:r>
          </a:p>
          <a:p>
            <a:pPr marL="0" indent="0" algn="ctr">
              <a:buNone/>
            </a:pPr>
            <a:endParaRPr lang="en-US" dirty="0"/>
          </a:p>
        </p:txBody>
      </p:sp>
      <p:sp>
        <p:nvSpPr>
          <p:cNvPr id="8" name="Subtitle 8"/>
          <p:cNvSpPr txBox="1">
            <a:spLocks/>
          </p:cNvSpPr>
          <p:nvPr/>
        </p:nvSpPr>
        <p:spPr>
          <a:xfrm>
            <a:off x="1537806" y="6070227"/>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LEFT</a:t>
            </a:r>
          </a:p>
        </p:txBody>
      </p:sp>
      <p:sp>
        <p:nvSpPr>
          <p:cNvPr id="13" name="Right Arrow 12"/>
          <p:cNvSpPr/>
          <p:nvPr/>
        </p:nvSpPr>
        <p:spPr>
          <a:xfrm rot="10800000">
            <a:off x="1924339" y="6388210"/>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Subtitle 8"/>
          <p:cNvSpPr txBox="1">
            <a:spLocks/>
          </p:cNvSpPr>
          <p:nvPr/>
        </p:nvSpPr>
        <p:spPr>
          <a:xfrm>
            <a:off x="9140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5" name="Right Arrow 14"/>
          <p:cNvSpPr/>
          <p:nvPr/>
        </p:nvSpPr>
        <p:spPr>
          <a:xfrm>
            <a:off x="9637318" y="6391827"/>
            <a:ext cx="640200" cy="289763"/>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3"/>
          <p:cNvSpPr txBox="1">
            <a:spLocks/>
          </p:cNvSpPr>
          <p:nvPr/>
        </p:nvSpPr>
        <p:spPr>
          <a:xfrm>
            <a:off x="1524000" y="6201295"/>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pic>
        <p:nvPicPr>
          <p:cNvPr id="4" name="Picture 3" descr="Text&#10;&#10;Description automatically generated">
            <a:extLst>
              <a:ext uri="{FF2B5EF4-FFF2-40B4-BE49-F238E27FC236}">
                <a16:creationId xmlns:a16="http://schemas.microsoft.com/office/drawing/2014/main" id="{293C0CF9-B0F8-D444-42C8-11B047E8F428}"/>
              </a:ext>
            </a:extLst>
          </p:cNvPr>
          <p:cNvPicPr>
            <a:picLocks noChangeAspect="1"/>
          </p:cNvPicPr>
          <p:nvPr/>
        </p:nvPicPr>
        <p:blipFill>
          <a:blip r:embed="rId2"/>
          <a:stretch>
            <a:fillRect/>
          </a:stretch>
        </p:blipFill>
        <p:spPr>
          <a:xfrm>
            <a:off x="3070636" y="3082897"/>
            <a:ext cx="5173020" cy="1420829"/>
          </a:xfrm>
          <a:prstGeom prst="rect">
            <a:avLst/>
          </a:prstGeom>
          <a:ln>
            <a:solidFill>
              <a:schemeClr val="tx1"/>
            </a:solidFill>
          </a:ln>
        </p:spPr>
      </p:pic>
    </p:spTree>
    <p:extLst>
      <p:ext uri="{BB962C8B-B14F-4D97-AF65-F5344CB8AC3E}">
        <p14:creationId xmlns:p14="http://schemas.microsoft.com/office/powerpoint/2010/main" val="2421394338"/>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65286</TotalTime>
  <Words>1468</Words>
  <Application>Microsoft Macintosh PowerPoint</Application>
  <PresentationFormat>Widescreen</PresentationFormat>
  <Paragraphs>208</Paragraphs>
  <Slides>31</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Black</vt:lpstr>
      <vt:lpstr>Invitation Game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Module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James Touthang</cp:lastModifiedBy>
  <cp:revision>521</cp:revision>
  <dcterms:created xsi:type="dcterms:W3CDTF">2014-09-09T19:40:19Z</dcterms:created>
  <dcterms:modified xsi:type="dcterms:W3CDTF">2023-03-14T18:57:42Z</dcterms:modified>
</cp:coreProperties>
</file>